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notesSlides/notesSlide3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chart3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0.xml" ContentType="application/vnd.openxmlformats-officedocument.drawingml.chart+xml"/>
  <Override PartName="/ppt/notesMasters/notesMaster1.xml" ContentType="application/vnd.openxmlformats-officedocument.presentationml.notesMaster+xml"/>
  <Override PartName="/ppt/charts/chart41.xml" ContentType="application/vnd.openxmlformats-officedocument.drawingml.char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hart4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2.xml" ContentType="application/vnd.openxmlformats-officedocument.theme+xml"/>
  <Override PartName="/ppt/charts/chart4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chart4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5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authors.xml" ContentType="application/vnd.ms-powerpoint.auth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1753" r:id="rId2"/>
    <p:sldId id="3653" r:id="rId3"/>
    <p:sldId id="1841" r:id="rId4"/>
    <p:sldId id="1265" r:id="rId5"/>
    <p:sldId id="1881" r:id="rId6"/>
    <p:sldId id="1848" r:id="rId7"/>
    <p:sldId id="1851" r:id="rId8"/>
    <p:sldId id="1850" r:id="rId9"/>
    <p:sldId id="1878" r:id="rId10"/>
    <p:sldId id="1879" r:id="rId11"/>
    <p:sldId id="1880" r:id="rId12"/>
    <p:sldId id="1865" r:id="rId13"/>
    <p:sldId id="3654" r:id="rId14"/>
    <p:sldId id="1904" r:id="rId15"/>
    <p:sldId id="1905" r:id="rId16"/>
    <p:sldId id="1902" r:id="rId17"/>
    <p:sldId id="1864" r:id="rId18"/>
    <p:sldId id="1861" r:id="rId19"/>
    <p:sldId id="1862" r:id="rId20"/>
    <p:sldId id="1870" r:id="rId21"/>
    <p:sldId id="1882" r:id="rId22"/>
    <p:sldId id="1872" r:id="rId23"/>
    <p:sldId id="1906" r:id="rId24"/>
    <p:sldId id="1873" r:id="rId25"/>
    <p:sldId id="1893" r:id="rId26"/>
    <p:sldId id="1845" r:id="rId27"/>
    <p:sldId id="1876" r:id="rId28"/>
    <p:sldId id="1898" r:id="rId29"/>
    <p:sldId id="1867" r:id="rId30"/>
    <p:sldId id="1869" r:id="rId31"/>
    <p:sldId id="1884" r:id="rId32"/>
    <p:sldId id="1874" r:id="rId33"/>
    <p:sldId id="1883" r:id="rId34"/>
    <p:sldId id="1854" r:id="rId35"/>
    <p:sldId id="1877" r:id="rId36"/>
    <p:sldId id="3658" r:id="rId37"/>
    <p:sldId id="3655" r:id="rId38"/>
    <p:sldId id="1903" r:id="rId39"/>
    <p:sldId id="1887" r:id="rId40"/>
    <p:sldId id="1776" r:id="rId41"/>
    <p:sldId id="1866" r:id="rId42"/>
    <p:sldId id="1901" r:id="rId4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DEA062-E674-49D8-A54F-44E92C524328}">
          <p14:sldIdLst>
            <p14:sldId id="1753"/>
            <p14:sldId id="3653"/>
            <p14:sldId id="1841"/>
            <p14:sldId id="1265"/>
            <p14:sldId id="1881"/>
            <p14:sldId id="1848"/>
            <p14:sldId id="1851"/>
            <p14:sldId id="1850"/>
            <p14:sldId id="1878"/>
            <p14:sldId id="1879"/>
            <p14:sldId id="1880"/>
            <p14:sldId id="1865"/>
            <p14:sldId id="3654"/>
            <p14:sldId id="1904"/>
            <p14:sldId id="1905"/>
            <p14:sldId id="1902"/>
            <p14:sldId id="1864"/>
            <p14:sldId id="1861"/>
            <p14:sldId id="1862"/>
            <p14:sldId id="1870"/>
            <p14:sldId id="1882"/>
            <p14:sldId id="1872"/>
            <p14:sldId id="1906"/>
            <p14:sldId id="1873"/>
            <p14:sldId id="1893"/>
            <p14:sldId id="1845"/>
            <p14:sldId id="1876"/>
            <p14:sldId id="1898"/>
            <p14:sldId id="1867"/>
            <p14:sldId id="1869"/>
            <p14:sldId id="1884"/>
            <p14:sldId id="1874"/>
            <p14:sldId id="1883"/>
            <p14:sldId id="1854"/>
            <p14:sldId id="1877"/>
            <p14:sldId id="3658"/>
            <p14:sldId id="3655"/>
            <p14:sldId id="1903"/>
            <p14:sldId id="1887"/>
            <p14:sldId id="1776"/>
            <p14:sldId id="1866"/>
            <p14:sldId id="19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5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601C0E-8C97-01C9-583A-F99DD4419797}" name="Tommy Batts" initials="TB" userId="S::TommyBatts@aimpointresearch.com::4f753a34-ea21-4bcf-8e8c-06a748673603" providerId="AD"/>
  <p188:author id="{1C25BF9C-097D-CFC6-0E67-275CAA55DF6B}" name="Susan Frede" initials="SF" userId="S::SusanFrede@aimpointresearch.com::31689277-0698-4934-9e29-f071d5e5a9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Frede" initials="SF" lastIdx="57" clrIdx="0">
    <p:extLst>
      <p:ext uri="{19B8F6BF-5375-455C-9EA6-DF929625EA0E}">
        <p15:presenceInfo xmlns:p15="http://schemas.microsoft.com/office/powerpoint/2012/main" userId="babbd0c2f94b826f" providerId="Windows Live"/>
      </p:ext>
    </p:extLst>
  </p:cmAuthor>
  <p:cmAuthor id="2" name="Tommy Batts" initials="TB" lastIdx="187" clrIdx="1">
    <p:extLst>
      <p:ext uri="{19B8F6BF-5375-455C-9EA6-DF929625EA0E}">
        <p15:presenceInfo xmlns:p15="http://schemas.microsoft.com/office/powerpoint/2012/main" userId="S::TommyBatts@aimpointresearch.com::4f753a34-ea21-4bcf-8e8c-06a748673603" providerId="AD"/>
      </p:ext>
    </p:extLst>
  </p:cmAuthor>
  <p:cmAuthor id="3" name="Susan Frede" initials="SF [2]" lastIdx="67" clrIdx="2">
    <p:extLst>
      <p:ext uri="{19B8F6BF-5375-455C-9EA6-DF929625EA0E}">
        <p15:presenceInfo xmlns:p15="http://schemas.microsoft.com/office/powerpoint/2012/main" userId="S::SusanFrede@aimpointresearch.com::31689277-0698-4934-9e29-f071d5e5a929" providerId="AD"/>
      </p:ext>
    </p:extLst>
  </p:cmAuthor>
  <p:cmAuthor id="4" name="Susan Leonard" initials="SL" lastIdx="8" clrIdx="3">
    <p:extLst>
      <p:ext uri="{19B8F6BF-5375-455C-9EA6-DF929625EA0E}">
        <p15:presenceInfo xmlns:p15="http://schemas.microsoft.com/office/powerpoint/2012/main" userId="S::susanleonard@aimpointresearch.com::cdb6a439-20ad-4211-ac11-0a2232491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7CF"/>
    <a:srgbClr val="639DBD"/>
    <a:srgbClr val="5594B7"/>
    <a:srgbClr val="C00000"/>
    <a:srgbClr val="203C4C"/>
    <a:srgbClr val="C8C8C8"/>
    <a:srgbClr val="386984"/>
    <a:srgbClr val="919191"/>
    <a:srgbClr val="540101"/>
    <a:srgbClr val="F2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12CD4-3CC1-42B1-97EB-A7BD21316BF4}" v="8" dt="2022-02-16T14:14:31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6" autoAdjust="0"/>
    <p:restoredTop sz="95097" autoAdjust="0"/>
  </p:normalViewPr>
  <p:slideViewPr>
    <p:cSldViewPr snapToGrid="0" showGuides="1">
      <p:cViewPr varScale="1">
        <p:scale>
          <a:sx n="60" d="100"/>
          <a:sy n="60" d="100"/>
        </p:scale>
        <p:origin x="32" y="48"/>
      </p:cViewPr>
      <p:guideLst>
        <p:guide orient="horz" pos="864"/>
        <p:guide pos="5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3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Decision maker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75868769348307"/>
          <c:y val="0.15410331023656479"/>
          <c:w val="0.86153744242429597"/>
          <c:h val="0.70059777400249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Make recos to final decision maker</c:v>
                </c:pt>
              </c:strCache>
            </c:strRef>
          </c:tx>
          <c:spPr>
            <a:solidFill>
              <a:srgbClr val="91919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0.01</c:v>
                </c:pt>
                <c:pt idx="2">
                  <c:v>0.03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1-46AD-9B3C-52BB3C6472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Decisions made jointly by me/other farming partners 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0.22</c:v>
                </c:pt>
                <c:pt idx="1">
                  <c:v>0.17</c:v>
                </c:pt>
                <c:pt idx="2">
                  <c:v>0.21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1-46AD-9B3C-52BB3C6472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Primary decision maker 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0.34</c:v>
                </c:pt>
                <c:pt idx="2">
                  <c:v>0.27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61-46AD-9B3C-52BB3C6472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Sole decision maker </c:v>
                </c:pt>
              </c:strCache>
            </c:strRef>
          </c:tx>
          <c:spPr>
            <a:solidFill>
              <a:srgbClr val="38698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0.47</c:v>
                </c:pt>
                <c:pt idx="1">
                  <c:v>0.48</c:v>
                </c:pt>
                <c:pt idx="2">
                  <c:v>0.49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61-46AD-9B3C-52BB3C647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03400"/>
        <c:axId val="2128826952"/>
      </c:barChart>
      <c:catAx>
        <c:axId val="212890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2128826952"/>
        <c:crosses val="autoZero"/>
        <c:auto val="1"/>
        <c:lblAlgn val="ctr"/>
        <c:lblOffset val="100"/>
        <c:noMultiLvlLbl val="0"/>
      </c:catAx>
      <c:valAx>
        <c:axId val="212882695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12890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9736399326977006E-3"/>
          <c:y val="0.1835968313903141"/>
          <c:w val="0.13434015924677953"/>
          <c:h val="0.64389745378701435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1447342278498"/>
          <c:y val="0.2197654308958932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BD-46FB-A689-D50BF29C8714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BD-46FB-A689-D50BF29C8714}"/>
              </c:ext>
            </c:extLst>
          </c:dPt>
          <c:dLbls>
            <c:dLbl>
              <c:idx val="0"/>
              <c:layout>
                <c:manualLayout>
                  <c:x val="-0.22174242022861834"/>
                  <c:y val="2.168413767806533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47%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1BD-46FB-A689-D50BF29C871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BD-46FB-A689-D50BF29C871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D-46FB-A689-D50BF29C87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1447342278498"/>
          <c:y val="0.2197654308958932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B1-4139-904D-E1BE6C11327D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B1-4139-904D-E1BE6C11327D}"/>
              </c:ext>
            </c:extLst>
          </c:dPt>
          <c:dLbls>
            <c:dLbl>
              <c:idx val="0"/>
              <c:layout>
                <c:manualLayout>
                  <c:x val="-0.22174227209453071"/>
                  <c:y val="-6.32261305764727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58%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3B1-4139-904D-E1BE6C1132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B1-4139-904D-E1BE6C11327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B1-4139-904D-E1BE6C1132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1447342278498"/>
          <c:y val="0.2197654308958932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5D-4679-A56F-6EE7BDD032C8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5D-4679-A56F-6EE7BDD032C8}"/>
              </c:ext>
            </c:extLst>
          </c:dPt>
          <c:dLbls>
            <c:dLbl>
              <c:idx val="0"/>
              <c:layout>
                <c:manualLayout>
                  <c:x val="-0.21479795494313211"/>
                  <c:y val="-7.824093778818187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60%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95D-4679-A56F-6EE7BDD032C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5D-4679-A56F-6EE7BDD032C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5D-4679-A56F-6EE7BDD032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01669597636167"/>
          <c:y val="0.19221499019627875"/>
          <c:w val="0.636516322709194"/>
          <c:h val="0.807485840540764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 2 Years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86984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4-48C6-8471-C29CE6213A8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  <a:latin typeface="Helvetica"/>
                    <a:cs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4</c:v>
                </c:pt>
                <c:pt idx="1">
                  <c:v>Wave 3</c:v>
                </c:pt>
                <c:pt idx="2">
                  <c:v>Wave 2</c:v>
                </c:pt>
                <c:pt idx="3">
                  <c:v>Wave 1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4.87</c:v>
                </c:pt>
                <c:pt idx="1">
                  <c:v>5.07</c:v>
                </c:pt>
                <c:pt idx="2">
                  <c:v>5.24</c:v>
                </c:pt>
                <c:pt idx="3" formatCode="0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4-48C6-8471-C29CE6213A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820368392"/>
        <c:axId val="1820367032"/>
      </c:barChart>
      <c:catAx>
        <c:axId val="1820368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20367032"/>
        <c:crosses val="autoZero"/>
        <c:auto val="1"/>
        <c:lblAlgn val="ctr"/>
        <c:lblOffset val="100"/>
        <c:noMultiLvlLbl val="0"/>
      </c:catAx>
      <c:valAx>
        <c:axId val="1820367032"/>
        <c:scaling>
          <c:orientation val="minMax"/>
          <c:max val="7"/>
        </c:scaling>
        <c:delete val="1"/>
        <c:axPos val="b"/>
        <c:numFmt formatCode="#,##0" sourceLinked="0"/>
        <c:majorTickMark val="out"/>
        <c:minorTickMark val="none"/>
        <c:tickLblPos val="nextTo"/>
        <c:crossAx val="1820368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effectLst/>
              </a:rPr>
              <a:t>Daily sources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41972296645688778"/>
          <c:y val="6.9266541283138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675339012775455E-2"/>
          <c:y val="0.14172505029019578"/>
          <c:w val="0.97290706643795299"/>
          <c:h val="0.69085208407765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20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Ag/farm radio</c:v>
                </c:pt>
                <c:pt idx="1">
                  <c:v>Ag/farm publications</c:v>
                </c:pt>
                <c:pt idx="2">
                  <c:v>Ag/farm TV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0.71</c:v>
                </c:pt>
                <c:pt idx="1">
                  <c:v>0.25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1-40EB-B7A1-F50BFDEC9B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Ag/farm radio</c:v>
                </c:pt>
                <c:pt idx="1">
                  <c:v>Ag/farm publications</c:v>
                </c:pt>
                <c:pt idx="2">
                  <c:v>Ag/farm TV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0.76</c:v>
                </c:pt>
                <c:pt idx="1">
                  <c:v>0.42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1-40EB-B7A1-F50BFDEC9B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Ag/farm radio</c:v>
                </c:pt>
                <c:pt idx="1">
                  <c:v>Ag/farm publications</c:v>
                </c:pt>
                <c:pt idx="2">
                  <c:v>Ag/farm TV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0.79</c:v>
                </c:pt>
                <c:pt idx="1">
                  <c:v>0.13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C1-40EB-B7A1-F50BFDEC9B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Ag/farm radio</c:v>
                </c:pt>
                <c:pt idx="1">
                  <c:v>Ag/farm publications</c:v>
                </c:pt>
                <c:pt idx="2">
                  <c:v>Ag/farm TV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0.79</c:v>
                </c:pt>
                <c:pt idx="1">
                  <c:v>0.23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1-40EB-B7A1-F50BFDEC9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49913184"/>
        <c:axId val="881048672"/>
      </c:barChart>
      <c:catAx>
        <c:axId val="94991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81048672"/>
        <c:crosses val="autoZero"/>
        <c:auto val="1"/>
        <c:lblAlgn val="ctr"/>
        <c:lblOffset val="100"/>
        <c:noMultiLvlLbl val="0"/>
      </c:catAx>
      <c:valAx>
        <c:axId val="881048672"/>
        <c:scaling>
          <c:orientation val="minMax"/>
          <c:max val="1"/>
          <c:min val="0"/>
        </c:scaling>
        <c:delete val="1"/>
        <c:axPos val="l"/>
        <c:numFmt formatCode="#,##0.00" sourceLinked="0"/>
        <c:majorTickMark val="out"/>
        <c:minorTickMark val="none"/>
        <c:tickLblPos val="nextTo"/>
        <c:crossAx val="9499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Average number of sources 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1668360018218122"/>
          <c:y val="6.929429165629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675339012775455E-2"/>
          <c:y val="0.14172505029019578"/>
          <c:w val="0.97290706643795299"/>
          <c:h val="0.69085208407765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20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Age 18-44</c:v>
                </c:pt>
                <c:pt idx="2">
                  <c:v>Age 45-54</c:v>
                </c:pt>
                <c:pt idx="3">
                  <c:v>Age 55-64</c:v>
                </c:pt>
                <c:pt idx="4">
                  <c:v>Age 65+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2.3199999999999998</c:v>
                </c:pt>
                <c:pt idx="1">
                  <c:v>2.52</c:v>
                </c:pt>
                <c:pt idx="2">
                  <c:v>2.14</c:v>
                </c:pt>
                <c:pt idx="3">
                  <c:v>2.59</c:v>
                </c:pt>
                <c:pt idx="4">
                  <c:v>2.0699999999999998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D-4C8C-8764-0080DE26D4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Age 18-44</c:v>
                </c:pt>
                <c:pt idx="2">
                  <c:v>Age 45-54</c:v>
                </c:pt>
                <c:pt idx="3">
                  <c:v>Age 55-64</c:v>
                </c:pt>
                <c:pt idx="4">
                  <c:v>Age 65+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3.1</c:v>
                </c:pt>
                <c:pt idx="1">
                  <c:v>3.45</c:v>
                </c:pt>
                <c:pt idx="2">
                  <c:v>2.57</c:v>
                </c:pt>
                <c:pt idx="3">
                  <c:v>2.99</c:v>
                </c:pt>
                <c:pt idx="4">
                  <c:v>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D-4C8C-8764-0080DE26D4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03-49F4-8504-5EB703DD3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Age 18-44</c:v>
                </c:pt>
                <c:pt idx="2">
                  <c:v>Age 45-54</c:v>
                </c:pt>
                <c:pt idx="3">
                  <c:v>Age 55-64</c:v>
                </c:pt>
                <c:pt idx="4">
                  <c:v>Age 65+</c:v>
                </c:pt>
              </c:strCache>
            </c:strRef>
          </c:cat>
          <c:val>
            <c:numRef>
              <c:f>Sheet1!$D$2:$D$6</c:f>
              <c:numCache>
                <c:formatCode>0.00</c:formatCode>
                <c:ptCount val="5"/>
                <c:pt idx="0">
                  <c:v>2.15</c:v>
                </c:pt>
                <c:pt idx="1">
                  <c:v>2.08</c:v>
                </c:pt>
                <c:pt idx="2">
                  <c:v>2.48</c:v>
                </c:pt>
                <c:pt idx="3">
                  <c:v>2.08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D-4C8C-8764-0080DE26D4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Age 18-44</c:v>
                </c:pt>
                <c:pt idx="2">
                  <c:v>Age 45-54</c:v>
                </c:pt>
                <c:pt idx="3">
                  <c:v>Age 55-64</c:v>
                </c:pt>
                <c:pt idx="4">
                  <c:v>Age 65+</c:v>
                </c:pt>
              </c:strCache>
            </c:strRef>
          </c:cat>
          <c:val>
            <c:numRef>
              <c:f>Sheet1!$E$2:$E$6</c:f>
              <c:numCache>
                <c:formatCode>0.00</c:formatCode>
                <c:ptCount val="5"/>
                <c:pt idx="0">
                  <c:v>2.56</c:v>
                </c:pt>
                <c:pt idx="1">
                  <c:v>2.5</c:v>
                </c:pt>
                <c:pt idx="2">
                  <c:v>3.71</c:v>
                </c:pt>
                <c:pt idx="3">
                  <c:v>1.96</c:v>
                </c:pt>
                <c:pt idx="4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DD-4C8C-8764-0080DE26D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49913184"/>
        <c:axId val="881048672"/>
      </c:barChart>
      <c:catAx>
        <c:axId val="94991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81048672"/>
        <c:crosses val="autoZero"/>
        <c:auto val="1"/>
        <c:lblAlgn val="ctr"/>
        <c:lblOffset val="100"/>
        <c:noMultiLvlLbl val="0"/>
      </c:catAx>
      <c:valAx>
        <c:axId val="881048672"/>
        <c:scaling>
          <c:orientation val="minMax"/>
          <c:max val="5"/>
          <c:min val="0"/>
        </c:scaling>
        <c:delete val="1"/>
        <c:axPos val="l"/>
        <c:numFmt formatCode="#,##0.00" sourceLinked="0"/>
        <c:majorTickMark val="out"/>
        <c:minorTickMark val="none"/>
        <c:tickLblPos val="nextTo"/>
        <c:crossAx val="9499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DD-4413-B336-C3B5A1DA2877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DD-4413-B336-C3B5A1DA2877}"/>
              </c:ext>
            </c:extLst>
          </c:dPt>
          <c:dLbls>
            <c:dLbl>
              <c:idx val="0"/>
              <c:layout>
                <c:manualLayout>
                  <c:x val="-0.21428849867621044"/>
                  <c:y val="-7.635240392997144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62%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DDD-4413-B336-C3B5A1DA287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DD-4413-B336-C3B5A1DA28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DD-4413-B336-C3B5A1DA28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F5-4086-9953-8FDBB8E2F8C7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F5-4086-9953-8FDBB8E2F8C7}"/>
              </c:ext>
            </c:extLst>
          </c:dPt>
          <c:dLbls>
            <c:dLbl>
              <c:idx val="0"/>
              <c:layout>
                <c:manualLayout>
                  <c:x val="-0.20759843610568823"/>
                  <c:y val="-1.20713896059343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53%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DF5-4086-9953-8FDBB8E2F8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F5-4086-9953-8FDBB8E2F8C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F5-4086-9953-8FDBB8E2F8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C7-4A27-A1E2-B96EE0198545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C7-4A27-A1E2-B96EE0198545}"/>
              </c:ext>
            </c:extLst>
          </c:dPt>
          <c:dLbls>
            <c:dLbl>
              <c:idx val="0"/>
              <c:layout>
                <c:manualLayout>
                  <c:x val="-0.12731768525942166"/>
                  <c:y val="0.2164833279906417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19%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7C7-4A27-A1E2-B96EE01985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C7-4A27-A1E2-B96EE019854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C7-4A27-A1E2-B96EE01985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F-458C-B9BB-EB440A64C9F6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0F-458C-B9BB-EB440A64C9F6}"/>
              </c:ext>
            </c:extLst>
          </c:dPt>
          <c:dLbls>
            <c:dLbl>
              <c:idx val="0"/>
              <c:layout>
                <c:manualLayout>
                  <c:x val="-0.21428849867621044"/>
                  <c:y val="-0.1049217436295433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65%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80F-458C-B9BB-EB440A64C9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0F-458C-B9BB-EB440A64C9F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0F-458C-B9BB-EB440A64C9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GFI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75868769348307"/>
          <c:y val="0.18530298693912747"/>
          <c:w val="0.86153744242429597"/>
          <c:h val="0.70059777400249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$100K - $250K</c:v>
                </c:pt>
              </c:strCache>
            </c:strRef>
          </c:tx>
          <c:spPr>
            <a:solidFill>
              <a:srgbClr val="C8C8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0.39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7-4FE5-9EEF-B2F46E8C16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$250K - $500K</c:v>
                </c:pt>
              </c:strCache>
            </c:strRef>
          </c:tx>
          <c:spPr>
            <a:solidFill>
              <a:srgbClr val="91919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0.21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7-4FE5-9EEF-B2F46E8C16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$500K - $1M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0.15</c:v>
                </c:pt>
                <c:pt idx="1">
                  <c:v>0.19</c:v>
                </c:pt>
                <c:pt idx="2">
                  <c:v>0.19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7-4FE5-9EEF-B2F46E8C16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$1M - $2M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0.09</c:v>
                </c:pt>
                <c:pt idx="1">
                  <c:v>0.1</c:v>
                </c:pt>
                <c:pt idx="2">
                  <c:v>0.12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7-4FE5-9EEF-B2F46E8C169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$2M+</c:v>
                </c:pt>
              </c:strCache>
            </c:strRef>
          </c:tx>
          <c:spPr>
            <a:solidFill>
              <a:srgbClr val="38698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0.02</c:v>
                </c:pt>
                <c:pt idx="1">
                  <c:v>0.1</c:v>
                </c:pt>
                <c:pt idx="2">
                  <c:v>0.08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E-4AB4-8A25-0997B86EE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03400"/>
        <c:axId val="2128826952"/>
      </c:barChart>
      <c:catAx>
        <c:axId val="212890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2128826952"/>
        <c:crosses val="autoZero"/>
        <c:auto val="1"/>
        <c:lblAlgn val="ctr"/>
        <c:lblOffset val="100"/>
        <c:noMultiLvlLbl val="0"/>
      </c:catAx>
      <c:valAx>
        <c:axId val="212882695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12890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9736399326977006E-3"/>
          <c:y val="0.34895511791389627"/>
          <c:w val="0.11008925062157471"/>
          <c:h val="0.36084121207058989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D-4646-8272-02BBF92DE9F1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D-4646-8272-02BBF92DE9F1}"/>
              </c:ext>
            </c:extLst>
          </c:dPt>
          <c:dLbls>
            <c:dLbl>
              <c:idx val="0"/>
              <c:layout>
                <c:manualLayout>
                  <c:x val="-0.23435868638777715"/>
                  <c:y val="3.07826199434237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46%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D4D-4646-8272-02BBF92DE9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4D-4646-8272-02BBF92DE9F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4D-4646-8272-02BBF92DE9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0A-4AE3-9429-7F803C7F2321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0A-4AE3-9429-7F803C7F2321}"/>
              </c:ext>
            </c:extLst>
          </c:dPt>
          <c:dLbls>
            <c:dLbl>
              <c:idx val="0"/>
              <c:layout>
                <c:manualLayout>
                  <c:x val="-0.1005574349773328"/>
                  <c:y val="0.1950563232159627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18%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C0A-4AE3-9429-7F803C7F23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0A-4AE3-9429-7F803C7F232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0A-4AE3-9429-7F803C7F232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F-4E4A-997B-D4E137DC2F1F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8F-4E4A-997B-D4E137DC2F1F}"/>
              </c:ext>
            </c:extLst>
          </c:dPt>
          <c:dLbls>
            <c:dLbl>
              <c:idx val="0"/>
              <c:layout>
                <c:manualLayout>
                  <c:x val="-0.21428849867621053"/>
                  <c:y val="-6.921006900507843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60%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38F-4E4A-997B-D4E137DC2F1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8F-4E4A-997B-D4E137DC2F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F-4E4A-997B-D4E137DC2F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4-4ED1-8D8A-FFE9D4DD44B6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4-4ED1-8D8A-FFE9D4DD44B6}"/>
              </c:ext>
            </c:extLst>
          </c:dPt>
          <c:dLbls>
            <c:dLbl>
              <c:idx val="0"/>
              <c:layout>
                <c:manualLayout>
                  <c:x val="-0.22766862381725489"/>
                  <c:y val="-2.635605945572033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53%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A14-4ED1-8D8A-FFE9D4DD44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14-4ED1-8D8A-FFE9D4DD44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14-4ED1-8D8A-FFE9D4DD44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0A-4122-BD1A-F3463153A7BA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0A-4122-BD1A-F3463153A7BA}"/>
              </c:ext>
            </c:extLst>
          </c:dPt>
          <c:dLbls>
            <c:dLbl>
              <c:idx val="0"/>
              <c:layout>
                <c:manualLayout>
                  <c:x val="-0.1005574349773328"/>
                  <c:y val="0.1950563232159627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18%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A0A-4122-BD1A-F3463153A7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0A-4122-BD1A-F3463153A7B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0A-4122-BD1A-F3463153A7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84-4278-AB58-A5F85929679D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84-4278-AB58-A5F85929679D}"/>
              </c:ext>
            </c:extLst>
          </c:dPt>
          <c:dLbls>
            <c:dLbl>
              <c:idx val="0"/>
              <c:layout>
                <c:manualLayout>
                  <c:x val="-0.20759843610568823"/>
                  <c:y val="-5.492539915529235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59%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584-4278-AB58-A5F85929679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84-4278-AB58-A5F85929679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84-4278-AB58-A5F85929679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5E-4ECB-956E-5B688F1C8C95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5E-4ECB-956E-5B688F1C8C95}"/>
              </c:ext>
            </c:extLst>
          </c:dPt>
          <c:dLbls>
            <c:dLbl>
              <c:idx val="0"/>
              <c:layout>
                <c:manualLayout>
                  <c:x val="-0.20759843610568823"/>
                  <c:y val="-6.20677340801853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59%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D5E-4ECB-956E-5B688F1C8C9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5E-4ECB-956E-5B688F1C8C9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5E-4ECB-956E-5B688F1C8C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8332583554667"/>
          <c:y val="0.26525788328187483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81-4AFF-81BA-B2B51FD57747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81-4AFF-81BA-B2B51FD57747}"/>
              </c:ext>
            </c:extLst>
          </c:dPt>
          <c:dLbls>
            <c:dLbl>
              <c:idx val="0"/>
              <c:layout>
                <c:manualLayout>
                  <c:x val="-0.1005574349773328"/>
                  <c:y val="0.2093409930657488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19%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E81-4AFF-81BA-B2B51FD577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81-4AFF-81BA-B2B51FD5774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81-4AFF-81BA-B2B51FD577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01669597636167"/>
          <c:y val="0.19221499019627875"/>
          <c:w val="0.636516322709194"/>
          <c:h val="0.807485840540764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 2 Years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86984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4-48C6-8471-C29CE6213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  <a:latin typeface="Helvetica"/>
                    <a:cs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4</c:v>
                </c:pt>
                <c:pt idx="1">
                  <c:v>Wave 3</c:v>
                </c:pt>
                <c:pt idx="2">
                  <c:v>Wave 2</c:v>
                </c:pt>
                <c:pt idx="3">
                  <c:v>Wave 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0.35</c:v>
                </c:pt>
                <c:pt idx="2">
                  <c:v>0.41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4-48C6-8471-C29CE6213A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820368392"/>
        <c:axId val="1820367032"/>
      </c:barChart>
      <c:catAx>
        <c:axId val="1820368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20367032"/>
        <c:crosses val="autoZero"/>
        <c:auto val="1"/>
        <c:lblAlgn val="ctr"/>
        <c:lblOffset val="100"/>
        <c:noMultiLvlLbl val="0"/>
      </c:catAx>
      <c:valAx>
        <c:axId val="1820367032"/>
        <c:scaling>
          <c:orientation val="minMax"/>
          <c:max val="1"/>
        </c:scaling>
        <c:delete val="1"/>
        <c:axPos val="b"/>
        <c:numFmt formatCode="#,##0" sourceLinked="0"/>
        <c:majorTickMark val="out"/>
        <c:minorTickMark val="none"/>
        <c:tickLblPos val="nextTo"/>
        <c:crossAx val="1820368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Time of day listening to ag radio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31668360018218122"/>
          <c:y val="6.929429165629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675339012775455E-2"/>
          <c:y val="0.14172505029019578"/>
          <c:w val="0.97290706643795299"/>
          <c:h val="0.69085208407765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20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6-9 a.m. </c:v>
                </c:pt>
                <c:pt idx="1">
                  <c:v>9 a.m.-Noon </c:v>
                </c:pt>
                <c:pt idx="2">
                  <c:v>Noon-4 p.m. </c:v>
                </c:pt>
                <c:pt idx="3">
                  <c:v>after 4 p.m.</c:v>
                </c:pt>
                <c:pt idx="4">
                  <c:v>none of the above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</c:v>
                </c:pt>
                <c:pt idx="1">
                  <c:v>0.43</c:v>
                </c:pt>
                <c:pt idx="2">
                  <c:v>0.47</c:v>
                </c:pt>
                <c:pt idx="3">
                  <c:v>0.2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D-4C8C-8764-0080DE26D4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6-9 a.m. </c:v>
                </c:pt>
                <c:pt idx="1">
                  <c:v>9 a.m.-Noon </c:v>
                </c:pt>
                <c:pt idx="2">
                  <c:v>Noon-4 p.m. </c:v>
                </c:pt>
                <c:pt idx="3">
                  <c:v>after 4 p.m.</c:v>
                </c:pt>
                <c:pt idx="4">
                  <c:v>none of the above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0.63</c:v>
                </c:pt>
                <c:pt idx="1">
                  <c:v>0.55000000000000004</c:v>
                </c:pt>
                <c:pt idx="2">
                  <c:v>0.51</c:v>
                </c:pt>
                <c:pt idx="3">
                  <c:v>0.2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D-4C8C-8764-0080DE26D4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6-9 a.m. </c:v>
                </c:pt>
                <c:pt idx="1">
                  <c:v>9 a.m.-Noon </c:v>
                </c:pt>
                <c:pt idx="2">
                  <c:v>Noon-4 p.m. </c:v>
                </c:pt>
                <c:pt idx="3">
                  <c:v>after 4 p.m.</c:v>
                </c:pt>
                <c:pt idx="4">
                  <c:v>none of the above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0.61</c:v>
                </c:pt>
                <c:pt idx="1">
                  <c:v>0.49</c:v>
                </c:pt>
                <c:pt idx="2">
                  <c:v>0.5</c:v>
                </c:pt>
                <c:pt idx="3">
                  <c:v>0.23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D-4C8C-8764-0080DE26D4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6-9 a.m. </c:v>
                </c:pt>
                <c:pt idx="1">
                  <c:v>9 a.m.-Noon </c:v>
                </c:pt>
                <c:pt idx="2">
                  <c:v>Noon-4 p.m. </c:v>
                </c:pt>
                <c:pt idx="3">
                  <c:v>after 4 p.m.</c:v>
                </c:pt>
                <c:pt idx="4">
                  <c:v>none of the above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0.47</c:v>
                </c:pt>
                <c:pt idx="2">
                  <c:v>0.51</c:v>
                </c:pt>
                <c:pt idx="3">
                  <c:v>0.21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DD-4C8C-8764-0080DE26D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49913184"/>
        <c:axId val="881048672"/>
      </c:barChart>
      <c:catAx>
        <c:axId val="94991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81048672"/>
        <c:crosses val="autoZero"/>
        <c:auto val="1"/>
        <c:lblAlgn val="ctr"/>
        <c:lblOffset val="100"/>
        <c:noMultiLvlLbl val="0"/>
      </c:catAx>
      <c:valAx>
        <c:axId val="88104867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499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75868769348307"/>
          <c:y val="0.15410331023656479"/>
          <c:w val="0.86153744242429597"/>
          <c:h val="0.70059777400249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18-34</c:v>
                </c:pt>
              </c:strCache>
            </c:strRef>
          </c:tx>
          <c:spPr>
            <a:solidFill>
              <a:srgbClr val="C8C8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7-4FE5-9EEF-B2F46E8C16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91919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0.17</c:v>
                </c:pt>
                <c:pt idx="1">
                  <c:v>0.18</c:v>
                </c:pt>
                <c:pt idx="2">
                  <c:v>0.17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7-4FE5-9EEF-B2F46E8C16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0.17</c:v>
                </c:pt>
                <c:pt idx="1">
                  <c:v>0.18</c:v>
                </c:pt>
                <c:pt idx="2">
                  <c:v>0.17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7-4FE5-9EEF-B2F46E8C16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0.24</c:v>
                </c:pt>
                <c:pt idx="1">
                  <c:v>0.26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7-4FE5-9EEF-B2F46E8C169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38698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0.35</c:v>
                </c:pt>
                <c:pt idx="1">
                  <c:v>0.32</c:v>
                </c:pt>
                <c:pt idx="2">
                  <c:v>0.35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E-4AB4-8A25-0997B86EE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03400"/>
        <c:axId val="2128826952"/>
      </c:barChart>
      <c:catAx>
        <c:axId val="212890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2128826952"/>
        <c:crosses val="autoZero"/>
        <c:auto val="1"/>
        <c:lblAlgn val="ctr"/>
        <c:lblOffset val="100"/>
        <c:noMultiLvlLbl val="0"/>
      </c:catAx>
      <c:valAx>
        <c:axId val="212882695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12890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33023531189235866"/>
          <c:w val="5.4699104844087423E-2"/>
          <c:h val="0.30070101005882488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Minutes spent listening to ag radio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75868769348307"/>
          <c:y val="0.1821830192688712"/>
          <c:w val="0.86153744242429597"/>
          <c:h val="0.70059777400249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to 29 minutes</c:v>
                </c:pt>
              </c:strCache>
            </c:strRef>
          </c:tx>
          <c:spPr>
            <a:solidFill>
              <a:srgbClr val="91919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0.22</c:v>
                </c:pt>
                <c:pt idx="2">
                  <c:v>0.31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7-4FE5-9EEF-B2F46E8C16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 to 59 minutes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0.26</c:v>
                </c:pt>
                <c:pt idx="2">
                  <c:v>0.21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7-4FE5-9EEF-B2F46E8C16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 to 119 minutes </c:v>
                </c:pt>
              </c:strCache>
            </c:strRef>
          </c:tx>
          <c:spPr>
            <a:solidFill>
              <a:srgbClr val="5594B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0.24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7-4FE5-9EEF-B2F46E8C16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120+ minutes</c:v>
                </c:pt>
              </c:strCache>
            </c:strRef>
          </c:tx>
          <c:spPr>
            <a:solidFill>
              <a:srgbClr val="38698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0.18</c:v>
                </c:pt>
                <c:pt idx="1">
                  <c:v>0.19</c:v>
                </c:pt>
                <c:pt idx="2">
                  <c:v>0.19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7-4FE5-9EEF-B2F46E8C169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203C4C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43196443728189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B-4457-AE78-846BF2425367}"/>
                </c:ext>
              </c:extLst>
            </c:dLbl>
            <c:dLbl>
              <c:idx val="1"/>
              <c:layout>
                <c:manualLayout>
                  <c:x val="1.1217049915872126E-3"/>
                  <c:y val="-4.36795473835877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B-4457-AE78-846BF2425367}"/>
                </c:ext>
              </c:extLst>
            </c:dLbl>
            <c:dLbl>
              <c:idx val="2"/>
              <c:layout>
                <c:manualLayout>
                  <c:x val="2.2434099831745075E-3"/>
                  <c:y val="-3.43196443728189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8B-4457-AE78-846BF2425367}"/>
                </c:ext>
              </c:extLst>
            </c:dLbl>
            <c:dLbl>
              <c:idx val="3"/>
              <c:layout>
                <c:manualLayout>
                  <c:x val="0"/>
                  <c:y val="-3.74396120430752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B-473C-A7A4-DB26E7180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0.02</c:v>
                </c:pt>
                <c:pt idx="1">
                  <c:v>0.04</c:v>
                </c:pt>
                <c:pt idx="2">
                  <c:v>0.01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E1-45C2-867E-6C551C606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03400"/>
        <c:axId val="2128826952"/>
      </c:barChart>
      <c:catAx>
        <c:axId val="212890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2128826952"/>
        <c:crosses val="autoZero"/>
        <c:auto val="1"/>
        <c:lblAlgn val="ctr"/>
        <c:lblOffset val="100"/>
        <c:noMultiLvlLbl val="0"/>
      </c:catAx>
      <c:valAx>
        <c:axId val="212882695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12890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32711534422210242"/>
          <c:w val="0.13103165946096335"/>
          <c:h val="0.30070101005882488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52572178188002"/>
          <c:y val="0.19221499019627875"/>
          <c:w val="0.636516322709194"/>
          <c:h val="0.807485840540764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 2 Years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86984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4-48C6-8471-C29CE6213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  <a:latin typeface="Helvetica"/>
                    <a:cs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4</c:v>
                </c:pt>
                <c:pt idx="1">
                  <c:v>Wave 3</c:v>
                </c:pt>
                <c:pt idx="2">
                  <c:v>Wave 2</c:v>
                </c:pt>
                <c:pt idx="3">
                  <c:v>Wave 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0.55000000000000004</c:v>
                </c:pt>
                <c:pt idx="2">
                  <c:v>0.66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4-48C6-8471-C29CE6213A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820368392"/>
        <c:axId val="1820367032"/>
      </c:barChart>
      <c:catAx>
        <c:axId val="1820368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20367032"/>
        <c:crosses val="autoZero"/>
        <c:auto val="1"/>
        <c:lblAlgn val="ctr"/>
        <c:lblOffset val="100"/>
        <c:noMultiLvlLbl val="0"/>
      </c:catAx>
      <c:valAx>
        <c:axId val="1820367032"/>
        <c:scaling>
          <c:orientation val="minMax"/>
          <c:max val="1"/>
        </c:scaling>
        <c:delete val="1"/>
        <c:axPos val="b"/>
        <c:numFmt formatCode="#,##0" sourceLinked="0"/>
        <c:majorTickMark val="out"/>
        <c:minorTickMark val="none"/>
        <c:tickLblPos val="nextTo"/>
        <c:crossAx val="1820368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Minutes spent listening to ag radio on Saturday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75868769348307"/>
          <c:y val="0.1821830192688712"/>
          <c:w val="0.86153744242429597"/>
          <c:h val="0.70059777400249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to 29 minutes</c:v>
                </c:pt>
              </c:strCache>
            </c:strRef>
          </c:tx>
          <c:spPr>
            <a:solidFill>
              <a:srgbClr val="91919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0.34</c:v>
                </c:pt>
                <c:pt idx="2">
                  <c:v>0.37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7-4FE5-9EEF-B2F46E8C16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 to 59 minutes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0.24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7-4FE5-9EEF-B2F46E8C16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 to 119 minutes </c:v>
                </c:pt>
              </c:strCache>
            </c:strRef>
          </c:tx>
          <c:spPr>
            <a:solidFill>
              <a:srgbClr val="5594B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0.19</c:v>
                </c:pt>
                <c:pt idx="1">
                  <c:v>0.19</c:v>
                </c:pt>
                <c:pt idx="2">
                  <c:v>0.27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7-4FE5-9EEF-B2F46E8C16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120+ minutes</c:v>
                </c:pt>
              </c:strCache>
            </c:strRef>
          </c:tx>
          <c:spPr>
            <a:solidFill>
              <a:srgbClr val="38698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0.08</c:v>
                </c:pt>
                <c:pt idx="1">
                  <c:v>0.15</c:v>
                </c:pt>
                <c:pt idx="2">
                  <c:v>0.1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7-4FE5-9EEF-B2F46E8C169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203C4C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77-486A-BEA7-C3F5D68D12B5}"/>
                </c:ext>
              </c:extLst>
            </c:dLbl>
            <c:dLbl>
              <c:idx val="2"/>
              <c:layout>
                <c:manualLayout>
                  <c:x val="0"/>
                  <c:y val="-3.7439612043075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4A-4136-AC5E-8042E3002259}"/>
                </c:ext>
              </c:extLst>
            </c:dLbl>
            <c:dLbl>
              <c:idx val="3"/>
              <c:layout>
                <c:manualLayout>
                  <c:x val="4.4161613842016243E-8"/>
                  <c:y val="-4.05594568799586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427974615904358E-2"/>
                      <c:h val="5.95913825018946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491-4AF3-AB57-E1A437D9C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77-486A-BEA7-C3F5D68D1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03400"/>
        <c:axId val="2128826952"/>
      </c:barChart>
      <c:catAx>
        <c:axId val="212890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2128826952"/>
        <c:crosses val="autoZero"/>
        <c:auto val="1"/>
        <c:lblAlgn val="ctr"/>
        <c:lblOffset val="100"/>
        <c:noMultiLvlLbl val="0"/>
      </c:catAx>
      <c:valAx>
        <c:axId val="212882695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12890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32711534422210242"/>
          <c:w val="0.13103165946096335"/>
          <c:h val="0.30070101005882488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Average number of types of information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32015241964139607"/>
          <c:y val="0.19956755997011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675339012775455E-2"/>
          <c:y val="0.14172505029019578"/>
          <c:w val="0.97741526631550069"/>
          <c:h val="0.69085208407765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20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Age 18-44</c:v>
                </c:pt>
                <c:pt idx="2">
                  <c:v>Age 45-54</c:v>
                </c:pt>
                <c:pt idx="3">
                  <c:v>Age 55-64</c:v>
                </c:pt>
                <c:pt idx="4">
                  <c:v>Age 65+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4.1100000000000003</c:v>
                </c:pt>
                <c:pt idx="1">
                  <c:v>4.96</c:v>
                </c:pt>
                <c:pt idx="2">
                  <c:v>3.71</c:v>
                </c:pt>
                <c:pt idx="3">
                  <c:v>3.57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D-4C8C-8764-0080DE26D4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Age 18-44</c:v>
                </c:pt>
                <c:pt idx="2">
                  <c:v>Age 45-54</c:v>
                </c:pt>
                <c:pt idx="3">
                  <c:v>Age 55-64</c:v>
                </c:pt>
                <c:pt idx="4">
                  <c:v>Age 65+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3.97</c:v>
                </c:pt>
                <c:pt idx="1">
                  <c:v>3.79</c:v>
                </c:pt>
                <c:pt idx="2">
                  <c:v>4.25</c:v>
                </c:pt>
                <c:pt idx="3">
                  <c:v>3.71</c:v>
                </c:pt>
                <c:pt idx="4">
                  <c:v>4.1500000000000004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D-4C8C-8764-0080DE26D4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Age 18-44</c:v>
                </c:pt>
                <c:pt idx="2">
                  <c:v>Age 45-54</c:v>
                </c:pt>
                <c:pt idx="3">
                  <c:v>Age 55-64</c:v>
                </c:pt>
                <c:pt idx="4">
                  <c:v>Age 65+</c:v>
                </c:pt>
              </c:strCache>
            </c:strRef>
          </c:cat>
          <c:val>
            <c:numRef>
              <c:f>Sheet1!$D$2:$D$6</c:f>
              <c:numCache>
                <c:formatCode>0.00</c:formatCode>
                <c:ptCount val="5"/>
                <c:pt idx="0">
                  <c:v>4.87</c:v>
                </c:pt>
                <c:pt idx="1">
                  <c:v>4.74</c:v>
                </c:pt>
                <c:pt idx="2">
                  <c:v>4.33</c:v>
                </c:pt>
                <c:pt idx="3">
                  <c:v>5.46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D-4C8C-8764-0080DE26D4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Age 18-44</c:v>
                </c:pt>
                <c:pt idx="2">
                  <c:v>Age 45-54</c:v>
                </c:pt>
                <c:pt idx="3">
                  <c:v>Age 55-64</c:v>
                </c:pt>
                <c:pt idx="4">
                  <c:v>Age 65+</c:v>
                </c:pt>
              </c:strCache>
            </c:strRef>
          </c:cat>
          <c:val>
            <c:numRef>
              <c:f>Sheet1!$E$2:$E$6</c:f>
              <c:numCache>
                <c:formatCode>0.00</c:formatCode>
                <c:ptCount val="5"/>
                <c:pt idx="0">
                  <c:v>4.51</c:v>
                </c:pt>
                <c:pt idx="1">
                  <c:v>4.45</c:v>
                </c:pt>
                <c:pt idx="2">
                  <c:v>4.71</c:v>
                </c:pt>
                <c:pt idx="3">
                  <c:v>4.34</c:v>
                </c:pt>
                <c:pt idx="4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DD-4C8C-8764-0080DE26D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49913184"/>
        <c:axId val="881048672"/>
      </c:barChart>
      <c:catAx>
        <c:axId val="94991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81048672"/>
        <c:crosses val="autoZero"/>
        <c:auto val="1"/>
        <c:lblAlgn val="ctr"/>
        <c:lblOffset val="100"/>
        <c:noMultiLvlLbl val="0"/>
      </c:catAx>
      <c:valAx>
        <c:axId val="881048672"/>
        <c:scaling>
          <c:orientation val="minMax"/>
          <c:max val="8"/>
          <c:min val="0"/>
        </c:scaling>
        <c:delete val="1"/>
        <c:axPos val="l"/>
        <c:numFmt formatCode="#,##0.00" sourceLinked="0"/>
        <c:majorTickMark val="out"/>
        <c:minorTickMark val="none"/>
        <c:tickLblPos val="nextTo"/>
        <c:crossAx val="9499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9552715654952E-2"/>
          <c:y val="6.6203698876954001E-2"/>
          <c:w val="0.9744408945686901"/>
          <c:h val="0.54949307017402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0-6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0.1</c:v>
                </c:pt>
                <c:pt idx="2" formatCode="0%">
                  <c:v>0.12</c:v>
                </c:pt>
                <c:pt idx="4" formatCode="0%">
                  <c:v>0.14000000000000001</c:v>
                </c:pt>
                <c:pt idx="6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C-4B2C-9647-044CCBC30C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Rate 7-10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%">
                  <c:v>0.9</c:v>
                </c:pt>
                <c:pt idx="2" formatCode="0%">
                  <c:v>0.88</c:v>
                </c:pt>
                <c:pt idx="4" formatCode="0%">
                  <c:v>0.86</c:v>
                </c:pt>
                <c:pt idx="6" formatCode="0%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C-4B2C-9647-044CCBC30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013848"/>
        <c:axId val="534014176"/>
      </c:barChart>
      <c:catAx>
        <c:axId val="5340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014176"/>
        <c:crosses val="autoZero"/>
        <c:auto val="1"/>
        <c:lblAlgn val="ctr"/>
        <c:lblOffset val="100"/>
        <c:noMultiLvlLbl val="0"/>
      </c:catAx>
      <c:valAx>
        <c:axId val="5340141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0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9552715654952E-2"/>
          <c:y val="6.6203698876954001E-2"/>
          <c:w val="0.9744408945686901"/>
          <c:h val="0.54949307017402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0-6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0.08</c:v>
                </c:pt>
                <c:pt idx="2" formatCode="0%">
                  <c:v>0.08</c:v>
                </c:pt>
                <c:pt idx="4" formatCode="0%">
                  <c:v>0.12</c:v>
                </c:pt>
                <c:pt idx="6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1-4B10-97C1-25408F0396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Rate 7-10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%">
                  <c:v>0.92</c:v>
                </c:pt>
                <c:pt idx="2" formatCode="0%">
                  <c:v>0.92</c:v>
                </c:pt>
                <c:pt idx="4" formatCode="0%">
                  <c:v>0.88</c:v>
                </c:pt>
                <c:pt idx="6" formatCode="0%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C1-4B10-97C1-25408F039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013848"/>
        <c:axId val="534014176"/>
      </c:barChart>
      <c:catAx>
        <c:axId val="5340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014176"/>
        <c:crosses val="autoZero"/>
        <c:auto val="1"/>
        <c:lblAlgn val="ctr"/>
        <c:lblOffset val="100"/>
        <c:noMultiLvlLbl val="0"/>
      </c:catAx>
      <c:valAx>
        <c:axId val="5340141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0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9552715654952E-2"/>
          <c:y val="6.6203698876954001E-2"/>
          <c:w val="0.9744408945686901"/>
          <c:h val="0.54949307017402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1-6 (low)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0.15</c:v>
                </c:pt>
                <c:pt idx="2" formatCode="0%">
                  <c:v>0.13</c:v>
                </c:pt>
                <c:pt idx="4" formatCode="0%">
                  <c:v>0.13</c:v>
                </c:pt>
                <c:pt idx="6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D-4B15-B1DD-45114F14F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Rate 7-10 (high)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%">
                  <c:v>0.85</c:v>
                </c:pt>
                <c:pt idx="2" formatCode="0%">
                  <c:v>0.87</c:v>
                </c:pt>
                <c:pt idx="4" formatCode="0%">
                  <c:v>0.87</c:v>
                </c:pt>
                <c:pt idx="6" formatCode="0%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D-4B15-B1DD-45114F14F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013848"/>
        <c:axId val="534014176"/>
      </c:barChart>
      <c:catAx>
        <c:axId val="5340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014176"/>
        <c:crosses val="autoZero"/>
        <c:auto val="1"/>
        <c:lblAlgn val="ctr"/>
        <c:lblOffset val="100"/>
        <c:noMultiLvlLbl val="0"/>
      </c:catAx>
      <c:valAx>
        <c:axId val="5340141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01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37021624218396"/>
          <c:y val="0.84199466679774382"/>
          <c:w val="0.27325956751563213"/>
          <c:h val="0.15800533320225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9552715654952E-2"/>
          <c:y val="6.6203698876954001E-2"/>
          <c:w val="0.9744408945686901"/>
          <c:h val="0.54949307017402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0-6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0.73</c:v>
                </c:pt>
                <c:pt idx="2" formatCode="0%">
                  <c:v>0.81</c:v>
                </c:pt>
                <c:pt idx="4" formatCode="0%">
                  <c:v>0.8</c:v>
                </c:pt>
                <c:pt idx="6" formatCode="0%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C-4B2C-9647-044CCBC30C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Rate 7-10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%">
                  <c:v>0.27</c:v>
                </c:pt>
                <c:pt idx="2" formatCode="0%">
                  <c:v>0.19</c:v>
                </c:pt>
                <c:pt idx="4" formatCode="0%">
                  <c:v>0.2</c:v>
                </c:pt>
                <c:pt idx="6" formatCode="0%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5C-4B2C-9647-044CCBC30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013848"/>
        <c:axId val="534014176"/>
      </c:barChart>
      <c:catAx>
        <c:axId val="5340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014176"/>
        <c:crosses val="autoZero"/>
        <c:auto val="1"/>
        <c:lblAlgn val="ctr"/>
        <c:lblOffset val="100"/>
        <c:noMultiLvlLbl val="0"/>
      </c:catAx>
      <c:valAx>
        <c:axId val="5340141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0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9552715654952E-2"/>
          <c:y val="6.6203698876954001E-2"/>
          <c:w val="0.9744408945686901"/>
          <c:h val="0.54949307017402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0-6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0.69</c:v>
                </c:pt>
                <c:pt idx="2" formatCode="0%">
                  <c:v>0.82</c:v>
                </c:pt>
                <c:pt idx="4" formatCode="0%">
                  <c:v>0.78</c:v>
                </c:pt>
                <c:pt idx="6" formatCode="0%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1-4B10-97C1-25408F0396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Rate 9-10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%">
                  <c:v>0.31</c:v>
                </c:pt>
                <c:pt idx="2" formatCode="0%">
                  <c:v>0.18</c:v>
                </c:pt>
                <c:pt idx="4" formatCode="0%">
                  <c:v>0.22</c:v>
                </c:pt>
                <c:pt idx="6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C1-4B10-97C1-25408F039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013848"/>
        <c:axId val="534014176"/>
      </c:barChart>
      <c:catAx>
        <c:axId val="5340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014176"/>
        <c:crosses val="autoZero"/>
        <c:auto val="1"/>
        <c:lblAlgn val="ctr"/>
        <c:lblOffset val="100"/>
        <c:noMultiLvlLbl val="0"/>
      </c:catAx>
      <c:valAx>
        <c:axId val="5340141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0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9552715654952E-2"/>
          <c:y val="6.6203698876954001E-2"/>
          <c:w val="0.9744408945686901"/>
          <c:h val="0.54949307017402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1-6 (low)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0.56999999999999995</c:v>
                </c:pt>
                <c:pt idx="2" formatCode="0%">
                  <c:v>0.68</c:v>
                </c:pt>
                <c:pt idx="4" formatCode="0%">
                  <c:v>0.67</c:v>
                </c:pt>
                <c:pt idx="6" formatCode="0%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D-4B15-B1DD-45114F14F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7-10 (high)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%">
                  <c:v>0.43</c:v>
                </c:pt>
                <c:pt idx="2" formatCode="0%">
                  <c:v>0.32</c:v>
                </c:pt>
                <c:pt idx="4" formatCode="0%">
                  <c:v>0.33</c:v>
                </c:pt>
                <c:pt idx="6" formatCode="0%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D-4B15-B1DD-45114F14F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013848"/>
        <c:axId val="534014176"/>
      </c:barChart>
      <c:catAx>
        <c:axId val="5340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014176"/>
        <c:crosses val="autoZero"/>
        <c:auto val="1"/>
        <c:lblAlgn val="ctr"/>
        <c:lblOffset val="100"/>
        <c:noMultiLvlLbl val="0"/>
      </c:catAx>
      <c:valAx>
        <c:axId val="5340141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01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37021624218396"/>
          <c:y val="0.84199466679774382"/>
          <c:w val="0.27325956751563213"/>
          <c:h val="0.15800533320225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Acres planted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75868769348307"/>
          <c:y val="0.1821830192688712"/>
          <c:w val="0.86153744242429597"/>
          <c:h val="0.70059777400249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0 - 249</c:v>
                </c:pt>
              </c:strCache>
            </c:strRef>
          </c:tx>
          <c:spPr>
            <a:solidFill>
              <a:srgbClr val="91919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7-4FE5-9EEF-B2F46E8C16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250 - 499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0.16</c:v>
                </c:pt>
                <c:pt idx="1">
                  <c:v>0.09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7-4FE5-9EEF-B2F46E8C16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500 - 999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0.24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7-4FE5-9EEF-B2F46E8C16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1,000 - 1,999</c:v>
                </c:pt>
              </c:strCache>
            </c:strRef>
          </c:tx>
          <c:spPr>
            <a:solidFill>
              <a:srgbClr val="38698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0.21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7-4FE5-9EEF-B2F46E8C169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2,000 +</c:v>
                </c:pt>
              </c:strCache>
            </c:strRef>
          </c:tx>
          <c:spPr>
            <a:solidFill>
              <a:srgbClr val="203C4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0.18</c:v>
                </c:pt>
                <c:pt idx="1">
                  <c:v>0.38</c:v>
                </c:pt>
                <c:pt idx="2">
                  <c:v>0.37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E-4AB4-8A25-0997B86EE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03400"/>
        <c:axId val="2128826952"/>
      </c:barChart>
      <c:catAx>
        <c:axId val="212890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2128826952"/>
        <c:crosses val="autoZero"/>
        <c:auto val="1"/>
        <c:lblAlgn val="ctr"/>
        <c:lblOffset val="100"/>
        <c:noMultiLvlLbl val="0"/>
      </c:catAx>
      <c:valAx>
        <c:axId val="212882695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12890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32711534422210242"/>
          <c:w val="9.9612526000150151E-2"/>
          <c:h val="0.36084121207058989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01669597636167"/>
          <c:y val="0.19221499019627875"/>
          <c:w val="0.636516322709194"/>
          <c:h val="0.807485840540764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 2 Years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86984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4-48C6-8471-C29CE6213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  <a:latin typeface="Helvetica"/>
                    <a:cs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4</c:v>
                </c:pt>
                <c:pt idx="1">
                  <c:v>Wave 3</c:v>
                </c:pt>
                <c:pt idx="2">
                  <c:v>Wave 2</c:v>
                </c:pt>
                <c:pt idx="3">
                  <c:v>Wave 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0.57999999999999996</c:v>
                </c:pt>
                <c:pt idx="2">
                  <c:v>0.67</c:v>
                </c:pt>
                <c:pt idx="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4-48C6-8471-C29CE6213A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820368392"/>
        <c:axId val="1820367032"/>
      </c:barChart>
      <c:catAx>
        <c:axId val="1820368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20367032"/>
        <c:crosses val="autoZero"/>
        <c:auto val="1"/>
        <c:lblAlgn val="ctr"/>
        <c:lblOffset val="100"/>
        <c:noMultiLvlLbl val="0"/>
      </c:catAx>
      <c:valAx>
        <c:axId val="1820367032"/>
        <c:scaling>
          <c:orientation val="minMax"/>
          <c:max val="1"/>
        </c:scaling>
        <c:delete val="1"/>
        <c:axPos val="b"/>
        <c:numFmt formatCode="#,##0" sourceLinked="0"/>
        <c:majorTickMark val="out"/>
        <c:minorTickMark val="none"/>
        <c:tickLblPos val="nextTo"/>
        <c:crossAx val="1820368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01669597636167"/>
          <c:y val="0.19221499019627875"/>
          <c:w val="0.636516322709194"/>
          <c:h val="0.807485840540764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 2 Years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86984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A0-43A6-B0E8-E53E6EB6F4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  <a:latin typeface="Helvetica"/>
                    <a:cs typeface="Helvetica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4</c:v>
                </c:pt>
                <c:pt idx="1">
                  <c:v>Wave 3</c:v>
                </c:pt>
                <c:pt idx="2">
                  <c:v>Wave 2</c:v>
                </c:pt>
                <c:pt idx="3">
                  <c:v>Wave 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0.52</c:v>
                </c:pt>
                <c:pt idx="2">
                  <c:v>0.57999999999999996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A0-43A6-B0E8-E53E6EB6F4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820368392"/>
        <c:axId val="1820367032"/>
      </c:barChart>
      <c:catAx>
        <c:axId val="1820368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20367032"/>
        <c:crosses val="autoZero"/>
        <c:auto val="1"/>
        <c:lblAlgn val="ctr"/>
        <c:lblOffset val="100"/>
        <c:noMultiLvlLbl val="0"/>
      </c:catAx>
      <c:valAx>
        <c:axId val="1820367032"/>
        <c:scaling>
          <c:orientation val="minMax"/>
          <c:max val="1"/>
        </c:scaling>
        <c:delete val="1"/>
        <c:axPos val="b"/>
        <c:numFmt formatCode="#,##0" sourceLinked="0"/>
        <c:majorTickMark val="out"/>
        <c:minorTickMark val="none"/>
        <c:tickLblPos val="nextTo"/>
        <c:crossAx val="18203683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</a:t>
            </a:r>
            <a:r>
              <a:rPr lang="en-US" sz="16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related television viewership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95502497398827"/>
          <c:y val="0.11427938788564682"/>
          <c:w val="0.62257598555860805"/>
          <c:h val="0.84697851006081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86984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7-4C6C-A4DA-A4BDD5564F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Wave 4</c:v>
                </c:pt>
                <c:pt idx="1">
                  <c:v>Wave 3</c:v>
                </c:pt>
                <c:pt idx="2">
                  <c:v>Wave 2</c:v>
                </c:pt>
                <c:pt idx="3">
                  <c:v>Wave 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0.56000000000000005</c:v>
                </c:pt>
                <c:pt idx="2">
                  <c:v>0.59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37-4C6C-A4DA-A4BDD5564F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1893246936"/>
        <c:axId val="1893250440"/>
      </c:barChart>
      <c:catAx>
        <c:axId val="1893246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93250440"/>
        <c:crosses val="autoZero"/>
        <c:auto val="1"/>
        <c:lblAlgn val="ctr"/>
        <c:lblOffset val="100"/>
        <c:noMultiLvlLbl val="0"/>
      </c:catAx>
      <c:valAx>
        <c:axId val="1893250440"/>
        <c:scaling>
          <c:orientation val="minMax"/>
          <c:max val="1"/>
          <c:min val="0"/>
        </c:scaling>
        <c:delete val="1"/>
        <c:axPos val="b"/>
        <c:numFmt formatCode="0%" sourceLinked="0"/>
        <c:majorTickMark val="out"/>
        <c:minorTickMark val="none"/>
        <c:tickLblPos val="nextTo"/>
        <c:crossAx val="1893246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Minutes spent watching ag television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75868769348307"/>
          <c:y val="0.1821830192688712"/>
          <c:w val="0.86153744242429597"/>
          <c:h val="0.70059777400249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to 29 minutes</c:v>
                </c:pt>
              </c:strCache>
            </c:strRef>
          </c:tx>
          <c:spPr>
            <a:solidFill>
              <a:srgbClr val="91919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0.41</c:v>
                </c:pt>
                <c:pt idx="2">
                  <c:v>0.41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7-4FE5-9EEF-B2F46E8C16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 to 59 minutes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0.41</c:v>
                </c:pt>
                <c:pt idx="1">
                  <c:v>0.35</c:v>
                </c:pt>
                <c:pt idx="2">
                  <c:v>0.34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7-4FE5-9EEF-B2F46E8C16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 to 119 minutes </c:v>
                </c:pt>
              </c:strCache>
            </c:strRef>
          </c:tx>
          <c:spPr>
            <a:solidFill>
              <a:srgbClr val="5594B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0.24</c:v>
                </c:pt>
                <c:pt idx="1">
                  <c:v>0.15</c:v>
                </c:pt>
                <c:pt idx="2">
                  <c:v>0.21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7-4FE5-9EEF-B2F46E8C16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120+ minutes</c:v>
                </c:pt>
              </c:strCache>
            </c:strRef>
          </c:tx>
          <c:spPr>
            <a:solidFill>
              <a:srgbClr val="38698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0.06</c:v>
                </c:pt>
                <c:pt idx="1">
                  <c:v>0.04</c:v>
                </c:pt>
                <c:pt idx="2">
                  <c:v>0.04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7-4FE5-9EEF-B2F46E8C169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203C4C"/>
            </a:solidFill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D1-4B31-BB78-9195778B2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1">
                  <c:v>0.05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1-4B31-BB78-9195778B2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03400"/>
        <c:axId val="2128826952"/>
      </c:barChart>
      <c:catAx>
        <c:axId val="212890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2128826952"/>
        <c:crosses val="autoZero"/>
        <c:auto val="1"/>
        <c:lblAlgn val="ctr"/>
        <c:lblOffset val="100"/>
        <c:noMultiLvlLbl val="0"/>
      </c:catAx>
      <c:valAx>
        <c:axId val="2128826952"/>
        <c:scaling>
          <c:orientation val="minMax"/>
          <c:max val="1.02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212890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32711534422210242"/>
          <c:w val="0.13103165946096335"/>
          <c:h val="0.30070101005882488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Time of day seeking ag information online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28624015105556339"/>
          <c:y val="0.23005704829888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675365146215221E-2"/>
          <c:y val="0.14172505029019578"/>
          <c:w val="0.97290706643795299"/>
          <c:h val="0.69085208407765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203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6-9 a.m. </c:v>
                </c:pt>
                <c:pt idx="1">
                  <c:v>9 a.m.-Noon </c:v>
                </c:pt>
                <c:pt idx="2">
                  <c:v>Noon-4 p.m. </c:v>
                </c:pt>
                <c:pt idx="3">
                  <c:v>4 p.m.-Midnight</c:v>
                </c:pt>
                <c:pt idx="4">
                  <c:v>Midnight-6 a.m. </c:v>
                </c:pt>
                <c:pt idx="5">
                  <c:v>do not go online
for ag information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0.52970297029702973</c:v>
                </c:pt>
                <c:pt idx="1">
                  <c:v>0.31188118811881188</c:v>
                </c:pt>
                <c:pt idx="2">
                  <c:v>0.29702970297029702</c:v>
                </c:pt>
                <c:pt idx="3">
                  <c:v>0.39603960396039606</c:v>
                </c:pt>
                <c:pt idx="4">
                  <c:v>5.4455445544554455E-2</c:v>
                </c:pt>
                <c:pt idx="5">
                  <c:v>0.15346534653465346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D-4C8C-8764-0080DE26D4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6-9 a.m. </c:v>
                </c:pt>
                <c:pt idx="1">
                  <c:v>9 a.m.-Noon </c:v>
                </c:pt>
                <c:pt idx="2">
                  <c:v>Noon-4 p.m. </c:v>
                </c:pt>
                <c:pt idx="3">
                  <c:v>4 p.m.-Midnight</c:v>
                </c:pt>
                <c:pt idx="4">
                  <c:v>Midnight-6 a.m. </c:v>
                </c:pt>
                <c:pt idx="5">
                  <c:v>do not go online
for ag information 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0.68</c:v>
                </c:pt>
                <c:pt idx="1">
                  <c:v>0.22</c:v>
                </c:pt>
                <c:pt idx="2">
                  <c:v>0.28000000000000003</c:v>
                </c:pt>
                <c:pt idx="3">
                  <c:v>0.38</c:v>
                </c:pt>
                <c:pt idx="4">
                  <c:v>0.05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D-4C8C-8764-0080DE26D4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Wave 3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6-9 a.m. </c:v>
                </c:pt>
                <c:pt idx="1">
                  <c:v>9 a.m.-Noon </c:v>
                </c:pt>
                <c:pt idx="2">
                  <c:v>Noon-4 p.m. </c:v>
                </c:pt>
                <c:pt idx="3">
                  <c:v>4 p.m.-Midnight</c:v>
                </c:pt>
                <c:pt idx="4">
                  <c:v>Midnight-6 a.m. </c:v>
                </c:pt>
                <c:pt idx="5">
                  <c:v>do not go online
for ag information 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0.56999999999999995</c:v>
                </c:pt>
                <c:pt idx="1">
                  <c:v>0.25</c:v>
                </c:pt>
                <c:pt idx="2">
                  <c:v>0.28000000000000003</c:v>
                </c:pt>
                <c:pt idx="3">
                  <c:v>0.42</c:v>
                </c:pt>
                <c:pt idx="4">
                  <c:v>0.08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D-4C8C-8764-0080DE26D4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Wave 4</c:v>
                </c:pt>
              </c:strCache>
            </c:strRef>
          </c:tx>
          <c:spPr>
            <a:solidFill>
              <a:srgbClr val="8DB7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6-9 a.m. </c:v>
                </c:pt>
                <c:pt idx="1">
                  <c:v>9 a.m.-Noon </c:v>
                </c:pt>
                <c:pt idx="2">
                  <c:v>Noon-4 p.m. </c:v>
                </c:pt>
                <c:pt idx="3">
                  <c:v>4 p.m.-Midnight</c:v>
                </c:pt>
                <c:pt idx="4">
                  <c:v>Midnight-6 a.m. </c:v>
                </c:pt>
                <c:pt idx="5">
                  <c:v>do not go online
for ag information 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0.19</c:v>
                </c:pt>
                <c:pt idx="2">
                  <c:v>0.22</c:v>
                </c:pt>
                <c:pt idx="3">
                  <c:v>0.4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DD-4C8C-8764-0080DE26D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49913184"/>
        <c:axId val="881048672"/>
      </c:barChart>
      <c:catAx>
        <c:axId val="94991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81048672"/>
        <c:crosses val="autoZero"/>
        <c:auto val="1"/>
        <c:lblAlgn val="ctr"/>
        <c:lblOffset val="100"/>
        <c:noMultiLvlLbl val="0"/>
      </c:catAx>
      <c:valAx>
        <c:axId val="88104867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499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9552715654952E-2"/>
          <c:y val="6.6203698876954001E-2"/>
          <c:w val="0.9744408945686901"/>
          <c:h val="0.54949307017402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EAD-43FF-9116-EEEB4024FAA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D0-49D3-886C-F483E12AA45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D0-49D3-886C-F483E12AA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0.48</c:v>
                </c:pt>
                <c:pt idx="2" formatCode="0%">
                  <c:v>0.52</c:v>
                </c:pt>
                <c:pt idx="4" formatCode="0%">
                  <c:v>0.48</c:v>
                </c:pt>
                <c:pt idx="6" formatCode="0%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C-4B2C-9647-044CCBC30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013848"/>
        <c:axId val="534014176"/>
      </c:barChart>
      <c:catAx>
        <c:axId val="5340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014176"/>
        <c:crosses val="autoZero"/>
        <c:auto val="1"/>
        <c:lblAlgn val="ctr"/>
        <c:lblOffset val="100"/>
        <c:noMultiLvlLbl val="0"/>
      </c:catAx>
      <c:valAx>
        <c:axId val="5340141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0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9552715654952E-2"/>
          <c:y val="6.6203698876954001E-2"/>
          <c:w val="0.9744408945686901"/>
          <c:h val="0.54949307017402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8566580625716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1-4964-9C71-4E0CF5E7B28D}"/>
                </c:ext>
              </c:extLst>
            </c:dLbl>
            <c:dLbl>
              <c:idx val="2"/>
              <c:layout>
                <c:manualLayout>
                  <c:x val="-1.2086204520659668E-3"/>
                  <c:y val="-0.10678046234452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5-4382-9144-2E2449A14CC0}"/>
                </c:ext>
              </c:extLst>
            </c:dLbl>
            <c:dLbl>
              <c:idx val="4"/>
              <c:layout>
                <c:manualLayout>
                  <c:x val="0"/>
                  <c:y val="-9.8566580625716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CC-44A4-AEE6-DE841FB3F130}"/>
                </c:ext>
              </c:extLst>
            </c:dLbl>
            <c:dLbl>
              <c:idx val="6"/>
              <c:layout>
                <c:manualLayout>
                  <c:x val="-1.7726228522062339E-16"/>
                  <c:y val="-0.11499434406333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5F-4133-AC21-0AD9C4DE1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0.11</c:v>
                </c:pt>
                <c:pt idx="2" formatCode="0%">
                  <c:v>0.15</c:v>
                </c:pt>
                <c:pt idx="4" formatCode="0%">
                  <c:v>0.14000000000000001</c:v>
                </c:pt>
                <c:pt idx="6" formatCode="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1-4B10-97C1-25408F039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013848"/>
        <c:axId val="534014176"/>
      </c:barChart>
      <c:catAx>
        <c:axId val="5340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014176"/>
        <c:crosses val="autoZero"/>
        <c:auto val="1"/>
        <c:lblAlgn val="ctr"/>
        <c:lblOffset val="100"/>
        <c:noMultiLvlLbl val="0"/>
      </c:catAx>
      <c:valAx>
        <c:axId val="5340141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0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79552715654952E-2"/>
          <c:y val="6.6203698876954001E-2"/>
          <c:w val="0.9744408945686901"/>
          <c:h val="0.549493070174025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5594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Wave 1</c:v>
                </c:pt>
                <c:pt idx="2">
                  <c:v>Wave 2</c:v>
                </c:pt>
                <c:pt idx="4">
                  <c:v>Wave 3</c:v>
                </c:pt>
                <c:pt idx="6">
                  <c:v>Wave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0.46</c:v>
                </c:pt>
                <c:pt idx="2" formatCode="0%">
                  <c:v>0.46</c:v>
                </c:pt>
                <c:pt idx="4" formatCode="0%">
                  <c:v>0.49</c:v>
                </c:pt>
                <c:pt idx="6" formatCode="0%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D-4B15-B1DD-45114F14F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4013848"/>
        <c:axId val="534014176"/>
      </c:barChart>
      <c:catAx>
        <c:axId val="53401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014176"/>
        <c:crosses val="autoZero"/>
        <c:auto val="1"/>
        <c:lblAlgn val="ctr"/>
        <c:lblOffset val="100"/>
        <c:noMultiLvlLbl val="0"/>
      </c:catAx>
      <c:valAx>
        <c:axId val="5340141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3401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Ag radio</a:t>
            </a:r>
            <a:r>
              <a:rPr lang="en-US" sz="1600" b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availability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372885641046843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158287509819327"/>
          <c:y val="0.15649039699936354"/>
          <c:w val="0.64757907140199267"/>
          <c:h val="0.62832501303926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South</c:v>
                </c:pt>
                <c:pt idx="2">
                  <c:v>West</c:v>
                </c:pt>
                <c:pt idx="3">
                  <c:v>Midwest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</c:v>
                </c:pt>
                <c:pt idx="1">
                  <c:v>0.61</c:v>
                </c:pt>
                <c:pt idx="2">
                  <c:v>0.78</c:v>
                </c:pt>
                <c:pt idx="3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1-4598-A709-B8F75BBC87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1893246936"/>
        <c:axId val="1893250440"/>
      </c:barChart>
      <c:catAx>
        <c:axId val="1893246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93250440"/>
        <c:crosses val="autoZero"/>
        <c:auto val="1"/>
        <c:lblAlgn val="ctr"/>
        <c:lblOffset val="100"/>
        <c:noMultiLvlLbl val="0"/>
      </c:catAx>
      <c:valAx>
        <c:axId val="1893250440"/>
        <c:scaling>
          <c:orientation val="minMax"/>
          <c:max val="1"/>
          <c:min val="0"/>
        </c:scaling>
        <c:delete val="1"/>
        <c:axPos val="b"/>
        <c:numFmt formatCode="0%" sourceLinked="0"/>
        <c:majorTickMark val="out"/>
        <c:minorTickMark val="none"/>
        <c:tickLblPos val="nextTo"/>
        <c:crossAx val="1893246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Listens to ag radio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380761772853185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158287509819327"/>
          <c:y val="0.15649039699936354"/>
          <c:w val="0.64757907140199267"/>
          <c:h val="0.62832501303926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Northeast</c:v>
                </c:pt>
                <c:pt idx="1">
                  <c:v>South</c:v>
                </c:pt>
                <c:pt idx="2">
                  <c:v>West</c:v>
                </c:pt>
                <c:pt idx="3">
                  <c:v>Midwest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0.41</c:v>
                </c:pt>
                <c:pt idx="2">
                  <c:v>0.57999999999999996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B-4875-986A-7BDF84EB59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1893246936"/>
        <c:axId val="1893250440"/>
      </c:barChart>
      <c:catAx>
        <c:axId val="1893246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93250440"/>
        <c:crosses val="autoZero"/>
        <c:auto val="1"/>
        <c:lblAlgn val="ctr"/>
        <c:lblOffset val="100"/>
        <c:noMultiLvlLbl val="0"/>
      </c:catAx>
      <c:valAx>
        <c:axId val="1893250440"/>
        <c:scaling>
          <c:orientation val="minMax"/>
          <c:max val="1"/>
          <c:min val="0"/>
        </c:scaling>
        <c:delete val="1"/>
        <c:axPos val="b"/>
        <c:numFmt formatCode="0%" sourceLinked="0"/>
        <c:majorTickMark val="out"/>
        <c:minorTickMark val="none"/>
        <c:tickLblPos val="nextTo"/>
        <c:crossAx val="1893246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1447342278498"/>
          <c:y val="0.2197654308958932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F-4388-B6FD-005214F99CDE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F-4388-B6FD-005214F99CDE}"/>
              </c:ext>
            </c:extLst>
          </c:dPt>
          <c:dLbls>
            <c:dLbl>
              <c:idx val="0"/>
              <c:layout>
                <c:manualLayout>
                  <c:x val="-2.4085559691113555E-2"/>
                  <c:y val="-0.2558198097770798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95%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42F-4388-B6FD-005214F99CD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2F-4388-B6FD-005214F99C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2F-4388-B6FD-005214F99C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Listenership on a medium besides radio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58589604594447"/>
          <c:y val="0.11427945256145326"/>
          <c:w val="0.62257598555860805"/>
          <c:h val="0.84697851006081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8698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386984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7-4C6C-A4DA-A4BDD5564F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Wave 4</c:v>
                </c:pt>
                <c:pt idx="1">
                  <c:v>Wave 3</c:v>
                </c:pt>
                <c:pt idx="2">
                  <c:v>Wave 2</c:v>
                </c:pt>
                <c:pt idx="3">
                  <c:v>Wave 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37-4C6C-A4DA-A4BDD5564F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1893246936"/>
        <c:axId val="1893250440"/>
      </c:barChart>
      <c:catAx>
        <c:axId val="1893246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93250440"/>
        <c:crosses val="autoZero"/>
        <c:auto val="1"/>
        <c:lblAlgn val="ctr"/>
        <c:lblOffset val="100"/>
        <c:noMultiLvlLbl val="0"/>
      </c:catAx>
      <c:valAx>
        <c:axId val="1893250440"/>
        <c:scaling>
          <c:orientation val="minMax"/>
          <c:max val="1"/>
          <c:min val="0"/>
        </c:scaling>
        <c:delete val="1"/>
        <c:axPos val="b"/>
        <c:numFmt formatCode="0%" sourceLinked="0"/>
        <c:majorTickMark val="out"/>
        <c:minorTickMark val="none"/>
        <c:tickLblPos val="nextTo"/>
        <c:crossAx val="1893246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1447342278498"/>
          <c:y val="0.2197654308958932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DD-463C-83FE-FC0F34395658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DD-463C-83FE-FC0F34395658}"/>
              </c:ext>
            </c:extLst>
          </c:dPt>
          <c:dLbls>
            <c:dLbl>
              <c:idx val="0"/>
              <c:layout>
                <c:manualLayout>
                  <c:x val="-3.0582341020173758E-3"/>
                  <c:y val="-0.2649182998575763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98%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BDD-463C-83FE-FC0F343956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DD-463C-83FE-FC0F3439565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D-463C-83FE-FC0F343956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1447342278498"/>
          <c:y val="0.2197654308958932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8D-4BF9-9F42-704C49069F9D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8D-4BF9-9F42-704C49069F9D}"/>
              </c:ext>
            </c:extLst>
          </c:dPt>
          <c:dLbls>
            <c:dLbl>
              <c:idx val="0"/>
              <c:layout>
                <c:manualLayout>
                  <c:x val="-3.0582341020173758E-3"/>
                  <c:y val="-0.2649182998575763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97%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E8D-4BF9-9F42-704C49069F9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8D-4BF9-9F42-704C49069F9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8D-4BF9-9F42-704C49069F9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1447342278498"/>
          <c:y val="0.2197654308958932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B8-4DB3-9110-63221EECDB66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B8-4DB3-9110-63221EECDB66}"/>
              </c:ext>
            </c:extLst>
          </c:dPt>
          <c:dLbls>
            <c:dLbl>
              <c:idx val="0"/>
              <c:layout>
                <c:manualLayout>
                  <c:x val="-3.0835793963254594E-2"/>
                  <c:y val="-0.2499033482301199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95%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3B8-4DB3-9110-63221EECDB6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B8-4DB3-9110-63221EECDB6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8-4DB3-9110-63221EECDB6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1447342278498"/>
          <c:y val="0.2197654308958932"/>
          <c:w val="0.52890475774071855"/>
          <c:h val="0.564660626613352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8C8C8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98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8-411B-A9B7-24C091EED7D5}"/>
              </c:ext>
            </c:extLst>
          </c:dPt>
          <c:dPt>
            <c:idx val="1"/>
            <c:bubble3D val="0"/>
            <c:spPr>
              <a:solidFill>
                <a:srgbClr val="C8C8C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8-411B-A9B7-24C091EED7D5}"/>
              </c:ext>
            </c:extLst>
          </c:dPt>
          <c:dLbls>
            <c:dLbl>
              <c:idx val="0"/>
              <c:layout>
                <c:manualLayout>
                  <c:x val="-0.20912602487516069"/>
                  <c:y val="-8.74977432878935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6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61%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6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44169815619902"/>
                      <c:h val="0.14603519393730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548-411B-A9B7-24C091EED7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48-411B-A9B7-24C091EED7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48-411B-A9B7-24C091EED7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50000"/>
              <a:lumOff val="50000"/>
            </a:schemeClr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0.60012</cdr:x>
      <cdr:y>0.24162</cdr:y>
    </cdr:from>
    <cdr:to>
      <cdr:x>0.84503</cdr:x>
      <cdr:y>0.32702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F61DCC41-5F67-49E9-9A3C-D85AA90CC8A1}"/>
            </a:ext>
          </a:extLst>
        </cdr:cNvPr>
        <cdr:cNvSpPr/>
      </cdr:nvSpPr>
      <cdr:spPr>
        <a:xfrm xmlns:a="http://schemas.openxmlformats.org/drawingml/2006/main">
          <a:off x="3044883" y="957867"/>
          <a:ext cx="1242680" cy="33855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5594B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0.65886</cdr:x>
      <cdr:y>0.45033</cdr:y>
    </cdr:from>
    <cdr:to>
      <cdr:x>0.8571</cdr:x>
      <cdr:y>0.53573</cdr:y>
    </cdr:to>
    <cdr:sp macro="" textlink="">
      <cdr:nvSpPr>
        <cdr:cNvPr id="3" name="Arrow: Right 2">
          <a:extLst xmlns:a="http://schemas.openxmlformats.org/drawingml/2006/main">
            <a:ext uri="{FF2B5EF4-FFF2-40B4-BE49-F238E27FC236}">
              <a16:creationId xmlns:a16="http://schemas.microsoft.com/office/drawing/2014/main" id="{F7422C3B-F682-4752-8BBF-83B910099DC7}"/>
            </a:ext>
          </a:extLst>
        </cdr:cNvPr>
        <cdr:cNvSpPr/>
      </cdr:nvSpPr>
      <cdr:spPr>
        <a:xfrm xmlns:a="http://schemas.openxmlformats.org/drawingml/2006/main">
          <a:off x="3342951" y="1785254"/>
          <a:ext cx="1005840" cy="33855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5594B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0.60812</cdr:x>
      <cdr:y>0.66849</cdr:y>
    </cdr:from>
    <cdr:to>
      <cdr:x>0.86043</cdr:x>
      <cdr:y>0.75389</cdr:y>
    </cdr:to>
    <cdr:sp macro="" textlink="">
      <cdr:nvSpPr>
        <cdr:cNvPr id="4" name="Arrow: Right 3">
          <a:extLst xmlns:a="http://schemas.openxmlformats.org/drawingml/2006/main">
            <a:ext uri="{FF2B5EF4-FFF2-40B4-BE49-F238E27FC236}">
              <a16:creationId xmlns:a16="http://schemas.microsoft.com/office/drawing/2014/main" id="{32277626-6F90-4111-96D7-D292B5DBD71A}"/>
            </a:ext>
          </a:extLst>
        </cdr:cNvPr>
        <cdr:cNvSpPr/>
      </cdr:nvSpPr>
      <cdr:spPr>
        <a:xfrm xmlns:a="http://schemas.openxmlformats.org/drawingml/2006/main">
          <a:off x="3085499" y="2650102"/>
          <a:ext cx="1280178" cy="33855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5594B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6292A5A-8A6D-44C7-9B78-F4CBAEF0059F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67FCF2E-4A91-46DB-B2C1-DB40A76F5B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1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25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2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68126-DB26-9540-8E18-72DF3C25AC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0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34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50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7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75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98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07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07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6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13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85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91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28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99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68126-DB26-9540-8E18-72DF3C25AC8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79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5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1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68126-DB26-9540-8E18-72DF3C25AC8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14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4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008">
              <a:defRPr/>
            </a:pPr>
            <a:fld id="{867FCF2E-4A91-46DB-B2C1-DB40A76F5B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5008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1198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11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68126-DB26-9540-8E18-72DF3C25AC8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20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53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18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2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47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32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61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68126-DB26-9540-8E18-72DF3C25AC8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02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4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68126-DB26-9540-8E18-72DF3C25AC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344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480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698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0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5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7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0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FCF2E-4A91-46DB-B2C1-DB40A76F5B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6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E87A-2070-4CA9-B582-3360EC5A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26" y="1705066"/>
            <a:ext cx="10930774" cy="433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Shape 11">
            <a:extLst>
              <a:ext uri="{FF2B5EF4-FFF2-40B4-BE49-F238E27FC236}">
                <a16:creationId xmlns:a16="http://schemas.microsoft.com/office/drawing/2014/main" id="{689DBBF5-C4DE-4D28-BA60-8369269524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209868"/>
            <a:ext cx="516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1" u="none" strike="noStrike" cap="none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71768-11A8-4ECE-BAD4-8C9136526335}"/>
              </a:ext>
            </a:extLst>
          </p:cNvPr>
          <p:cNvSpPr txBox="1"/>
          <p:nvPr userDrawn="1"/>
        </p:nvSpPr>
        <p:spPr>
          <a:xfrm>
            <a:off x="10043477" y="6261625"/>
            <a:ext cx="1340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Open Sans" charset="0"/>
                <a:cs typeface="Open Sans" charset="0"/>
              </a:rPr>
              <a:t>CONFIDENTIAL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Helvetica" pitchFamily="2" charset="0"/>
              <a:ea typeface="Open Sans" charset="0"/>
              <a:cs typeface="Open Sans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3BA8A4-8D72-49D7-B0EC-D5110BED13BB}"/>
              </a:ext>
            </a:extLst>
          </p:cNvPr>
          <p:cNvGrpSpPr/>
          <p:nvPr userDrawn="1"/>
        </p:nvGrpSpPr>
        <p:grpSpPr>
          <a:xfrm>
            <a:off x="-11373" y="0"/>
            <a:ext cx="12214745" cy="453846"/>
            <a:chOff x="0" y="6059606"/>
            <a:chExt cx="12214745" cy="7983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089D46-5EF5-4B28-AFC3-D4B4C03C9EAD}"/>
                </a:ext>
              </a:extLst>
            </p:cNvPr>
            <p:cNvSpPr/>
            <p:nvPr/>
          </p:nvSpPr>
          <p:spPr>
            <a:xfrm>
              <a:off x="0" y="6059606"/>
              <a:ext cx="2442949" cy="79839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131331-8FAA-4D41-ADBB-4D39D7A7FD75}"/>
                </a:ext>
              </a:extLst>
            </p:cNvPr>
            <p:cNvSpPr/>
            <p:nvPr/>
          </p:nvSpPr>
          <p:spPr>
            <a:xfrm>
              <a:off x="2442949" y="6059606"/>
              <a:ext cx="2442949" cy="798393"/>
            </a:xfrm>
            <a:prstGeom prst="rect">
              <a:avLst/>
            </a:prstGeom>
            <a:solidFill>
              <a:srgbClr val="89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F38FA2-6821-4A59-AC19-3D534F91E4FF}"/>
                </a:ext>
              </a:extLst>
            </p:cNvPr>
            <p:cNvSpPr/>
            <p:nvPr/>
          </p:nvSpPr>
          <p:spPr>
            <a:xfrm>
              <a:off x="4885898" y="6059606"/>
              <a:ext cx="2442949" cy="798393"/>
            </a:xfrm>
            <a:prstGeom prst="rect">
              <a:avLst/>
            </a:prstGeom>
            <a:solidFill>
              <a:srgbClr val="5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297BF4-FF38-4AC0-9B9A-8DC8BAE15487}"/>
                </a:ext>
              </a:extLst>
            </p:cNvPr>
            <p:cNvSpPr/>
            <p:nvPr/>
          </p:nvSpPr>
          <p:spPr>
            <a:xfrm>
              <a:off x="7328847" y="6059606"/>
              <a:ext cx="2743338" cy="79839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91B8AE-1348-4281-B3D0-F3ACFF0AB676}"/>
                </a:ext>
              </a:extLst>
            </p:cNvPr>
            <p:cNvSpPr/>
            <p:nvPr/>
          </p:nvSpPr>
          <p:spPr>
            <a:xfrm>
              <a:off x="9771796" y="6059606"/>
              <a:ext cx="2442949" cy="798393"/>
            </a:xfrm>
            <a:prstGeom prst="rect">
              <a:avLst/>
            </a:prstGeom>
            <a:solidFill>
              <a:srgbClr val="203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D3B7581-1E3C-47AC-93C4-ED1A819D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026" y="505603"/>
            <a:ext cx="11307156" cy="1147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7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A35784-1950-4EE1-B963-CFE3D982B2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D860AF-0460-418A-8A5F-055155744899}"/>
              </a:ext>
            </a:extLst>
          </p:cNvPr>
          <p:cNvSpPr txBox="1"/>
          <p:nvPr userDrawn="1"/>
        </p:nvSpPr>
        <p:spPr>
          <a:xfrm>
            <a:off x="10043477" y="6261625"/>
            <a:ext cx="1340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Open Sans" charset="0"/>
                <a:cs typeface="Open Sans" charset="0"/>
              </a:rPr>
              <a:t>CONFIDENTIAL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Helvetica" pitchFamily="2" charset="0"/>
              <a:ea typeface="Open Sans" charset="0"/>
              <a:cs typeface="Open Sans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C26344-0FFF-4677-8C09-4E1B2CEFA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170" y="505603"/>
            <a:ext cx="11277012" cy="1147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0D858F-E7CD-4B82-B8FE-F8EC9F6F127D}"/>
              </a:ext>
            </a:extLst>
          </p:cNvPr>
          <p:cNvGrpSpPr/>
          <p:nvPr userDrawn="1"/>
        </p:nvGrpSpPr>
        <p:grpSpPr>
          <a:xfrm>
            <a:off x="-11373" y="0"/>
            <a:ext cx="12214745" cy="453846"/>
            <a:chOff x="0" y="6059606"/>
            <a:chExt cx="12214745" cy="7983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0163F8-60EB-4A67-A982-9829835F794F}"/>
                </a:ext>
              </a:extLst>
            </p:cNvPr>
            <p:cNvSpPr/>
            <p:nvPr/>
          </p:nvSpPr>
          <p:spPr>
            <a:xfrm>
              <a:off x="0" y="6059606"/>
              <a:ext cx="2442949" cy="79839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4E3CA0-2874-4D20-B3B8-9ACD979840C7}"/>
                </a:ext>
              </a:extLst>
            </p:cNvPr>
            <p:cNvSpPr/>
            <p:nvPr/>
          </p:nvSpPr>
          <p:spPr>
            <a:xfrm>
              <a:off x="2442949" y="6059606"/>
              <a:ext cx="2442949" cy="798393"/>
            </a:xfrm>
            <a:prstGeom prst="rect">
              <a:avLst/>
            </a:prstGeom>
            <a:solidFill>
              <a:srgbClr val="89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EC526B-D570-4F1F-9506-71F062D9CFCF}"/>
                </a:ext>
              </a:extLst>
            </p:cNvPr>
            <p:cNvSpPr/>
            <p:nvPr/>
          </p:nvSpPr>
          <p:spPr>
            <a:xfrm>
              <a:off x="4885898" y="6059606"/>
              <a:ext cx="2442949" cy="798393"/>
            </a:xfrm>
            <a:prstGeom prst="rect">
              <a:avLst/>
            </a:prstGeom>
            <a:solidFill>
              <a:srgbClr val="5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EC86E0-B649-4718-913A-E72F3C16800A}"/>
                </a:ext>
              </a:extLst>
            </p:cNvPr>
            <p:cNvSpPr/>
            <p:nvPr/>
          </p:nvSpPr>
          <p:spPr>
            <a:xfrm>
              <a:off x="7328847" y="6059606"/>
              <a:ext cx="2743338" cy="79839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9CE63E-97D8-4B2B-B571-78E47326DCD3}"/>
                </a:ext>
              </a:extLst>
            </p:cNvPr>
            <p:cNvSpPr/>
            <p:nvPr/>
          </p:nvSpPr>
          <p:spPr>
            <a:xfrm>
              <a:off x="9771796" y="6059606"/>
              <a:ext cx="2442949" cy="798393"/>
            </a:xfrm>
            <a:prstGeom prst="rect">
              <a:avLst/>
            </a:prstGeom>
            <a:solidFill>
              <a:srgbClr val="203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Shape 11">
            <a:extLst>
              <a:ext uri="{FF2B5EF4-FFF2-40B4-BE49-F238E27FC236}">
                <a16:creationId xmlns:a16="http://schemas.microsoft.com/office/drawing/2014/main" id="{2B74F893-4150-415D-82DD-9B01742400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209868"/>
            <a:ext cx="516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1" u="none" strike="noStrike" cap="none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8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A35784-1950-4EE1-B963-CFE3D982B2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D860AF-0460-418A-8A5F-055155744899}"/>
              </a:ext>
            </a:extLst>
          </p:cNvPr>
          <p:cNvSpPr txBox="1"/>
          <p:nvPr userDrawn="1"/>
        </p:nvSpPr>
        <p:spPr>
          <a:xfrm>
            <a:off x="10043477" y="6261625"/>
            <a:ext cx="1340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Open Sans" charset="0"/>
                <a:cs typeface="Open Sans" charset="0"/>
              </a:rPr>
              <a:t>CONFIDENTIAL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Helvetica" pitchFamily="2" charset="0"/>
              <a:ea typeface="Open Sans" charset="0"/>
              <a:cs typeface="Open Sans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B90DA5-51D2-47F5-8080-1ABF3AB0E039}"/>
              </a:ext>
            </a:extLst>
          </p:cNvPr>
          <p:cNvGrpSpPr/>
          <p:nvPr userDrawn="1"/>
        </p:nvGrpSpPr>
        <p:grpSpPr>
          <a:xfrm>
            <a:off x="-11373" y="0"/>
            <a:ext cx="12214745" cy="453846"/>
            <a:chOff x="0" y="6059606"/>
            <a:chExt cx="12214745" cy="7983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975F6F-A039-4CA5-A75B-602989212EBD}"/>
                </a:ext>
              </a:extLst>
            </p:cNvPr>
            <p:cNvSpPr/>
            <p:nvPr/>
          </p:nvSpPr>
          <p:spPr>
            <a:xfrm>
              <a:off x="0" y="6059606"/>
              <a:ext cx="2442949" cy="79839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DB3697-FD40-4137-8105-CB07764CE495}"/>
                </a:ext>
              </a:extLst>
            </p:cNvPr>
            <p:cNvSpPr/>
            <p:nvPr/>
          </p:nvSpPr>
          <p:spPr>
            <a:xfrm>
              <a:off x="2442949" y="6059606"/>
              <a:ext cx="2442949" cy="798393"/>
            </a:xfrm>
            <a:prstGeom prst="rect">
              <a:avLst/>
            </a:prstGeom>
            <a:solidFill>
              <a:srgbClr val="89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F99A2C-12B9-460E-B3A7-C154B57FEE00}"/>
                </a:ext>
              </a:extLst>
            </p:cNvPr>
            <p:cNvSpPr/>
            <p:nvPr/>
          </p:nvSpPr>
          <p:spPr>
            <a:xfrm>
              <a:off x="4885898" y="6059606"/>
              <a:ext cx="2442949" cy="798393"/>
            </a:xfrm>
            <a:prstGeom prst="rect">
              <a:avLst/>
            </a:prstGeom>
            <a:solidFill>
              <a:srgbClr val="5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21965A-4EB3-4A18-A252-C764E72F2E53}"/>
                </a:ext>
              </a:extLst>
            </p:cNvPr>
            <p:cNvSpPr/>
            <p:nvPr/>
          </p:nvSpPr>
          <p:spPr>
            <a:xfrm>
              <a:off x="7328847" y="6059606"/>
              <a:ext cx="2743338" cy="79839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4E219B-A717-4933-8D7B-B059D7709225}"/>
                </a:ext>
              </a:extLst>
            </p:cNvPr>
            <p:cNvSpPr/>
            <p:nvPr/>
          </p:nvSpPr>
          <p:spPr>
            <a:xfrm>
              <a:off x="9771796" y="6059606"/>
              <a:ext cx="2442949" cy="798393"/>
            </a:xfrm>
            <a:prstGeom prst="rect">
              <a:avLst/>
            </a:prstGeom>
            <a:solidFill>
              <a:srgbClr val="203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Shape 11">
            <a:extLst>
              <a:ext uri="{FF2B5EF4-FFF2-40B4-BE49-F238E27FC236}">
                <a16:creationId xmlns:a16="http://schemas.microsoft.com/office/drawing/2014/main" id="{02637E51-6FA9-40B9-81C3-78F944432D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209868"/>
            <a:ext cx="516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1" u="none" strike="noStrike" cap="none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463C9D-E7AD-2C41-9B8E-5F5B1DDAD1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27" y="305357"/>
            <a:ext cx="2996334" cy="644212"/>
          </a:xfrm>
          <a:prstGeom prst="rect">
            <a:avLst/>
          </a:prstGeom>
        </p:spPr>
      </p:pic>
      <p:sp>
        <p:nvSpPr>
          <p:cNvPr id="6" name="Shape 11">
            <a:extLst>
              <a:ext uri="{FF2B5EF4-FFF2-40B4-BE49-F238E27FC236}">
                <a16:creationId xmlns:a16="http://schemas.microsoft.com/office/drawing/2014/main" id="{FFB119B1-85C1-481D-8D9C-C629011CF0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209868"/>
            <a:ext cx="516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1" u="none" strike="noStrike" cap="none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6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">
            <a:extLst>
              <a:ext uri="{FF2B5EF4-FFF2-40B4-BE49-F238E27FC236}">
                <a16:creationId xmlns:a16="http://schemas.microsoft.com/office/drawing/2014/main" id="{FFB119B1-85C1-481D-8D9C-C629011CF0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799" y="6209868"/>
            <a:ext cx="516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1" u="none" strike="noStrike" cap="none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1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">
            <a:extLst>
              <a:ext uri="{FF2B5EF4-FFF2-40B4-BE49-F238E27FC236}">
                <a16:creationId xmlns:a16="http://schemas.microsoft.com/office/drawing/2014/main" id="{A4F6313A-65B0-8644-B88B-11513029CE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26967" y="6209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1" u="none" strike="noStrike" cap="none">
                <a:solidFill>
                  <a:schemeClr val="bg1">
                    <a:lumMod val="75000"/>
                  </a:schemeClr>
                </a:solidFill>
                <a:latin typeface="Helvetica Light" panose="020B0403020202020204" pitchFamily="34" charset="0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A3F37-6852-ED40-9E52-7C2DFE2F7CDF}"/>
              </a:ext>
            </a:extLst>
          </p:cNvPr>
          <p:cNvSpPr txBox="1"/>
          <p:nvPr userDrawn="1"/>
        </p:nvSpPr>
        <p:spPr>
          <a:xfrm>
            <a:off x="10043477" y="6261625"/>
            <a:ext cx="1340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Open Sans" charset="0"/>
                <a:cs typeface="Open Sans" charset="0"/>
              </a:rPr>
              <a:t>CONFIDENTIAL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Helvetica" pitchFamily="2" charset="0"/>
              <a:ea typeface="Open Sans" charset="0"/>
              <a:cs typeface="Open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48F70-7FC7-7C42-805F-7DF74EAE2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839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E9EBB9-9100-412C-AC03-28E796514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095CB4-6F64-4172-8A3C-ABE5AA142401}"/>
              </a:ext>
            </a:extLst>
          </p:cNvPr>
          <p:cNvSpPr txBox="1"/>
          <p:nvPr userDrawn="1"/>
        </p:nvSpPr>
        <p:spPr>
          <a:xfrm>
            <a:off x="10043477" y="6261625"/>
            <a:ext cx="1340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Open Sans" charset="0"/>
                <a:cs typeface="Open Sans" charset="0"/>
              </a:rPr>
              <a:t>CONFIDENTIAL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Helvetica" pitchFamily="2" charset="0"/>
              <a:ea typeface="Open Sans" charset="0"/>
              <a:cs typeface="Open Sans" charset="0"/>
            </a:endParaRPr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C7319147-C2CC-44C8-9420-B1DFF6A0AFB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353799" y="6209868"/>
            <a:ext cx="516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1" u="none" strike="noStrike" cap="none">
                <a:solidFill>
                  <a:schemeClr val="bg1">
                    <a:lumMod val="50000"/>
                  </a:schemeClr>
                </a:solidFill>
                <a:latin typeface="Helvetica Light" panose="020B0403020202020204" pitchFamily="34" charset="0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3" r:id="rId5"/>
    <p:sldLayoutId id="214748366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0.xlsx"/><Relationship Id="rId11" Type="http://schemas.openxmlformats.org/officeDocument/2006/relationships/chart" Target="../charts/chart12.xml"/><Relationship Id="rId5" Type="http://schemas.openxmlformats.org/officeDocument/2006/relationships/image" Target="../media/image12.emf"/><Relationship Id="rId10" Type="http://schemas.openxmlformats.org/officeDocument/2006/relationships/chart" Target="../charts/chart11.xml"/><Relationship Id="rId4" Type="http://schemas.openxmlformats.org/officeDocument/2006/relationships/package" Target="../embeddings/Microsoft_Excel_Worksheet9.xlsx"/><Relationship Id="rId9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13" Type="http://schemas.openxmlformats.org/officeDocument/2006/relationships/chart" Target="../charts/chart26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12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11" Type="http://schemas.openxmlformats.org/officeDocument/2006/relationships/chart" Target="../charts/chart24.xml"/><Relationship Id="rId5" Type="http://schemas.openxmlformats.org/officeDocument/2006/relationships/chart" Target="../charts/chart18.xml"/><Relationship Id="rId10" Type="http://schemas.openxmlformats.org/officeDocument/2006/relationships/chart" Target="../charts/chart23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Relationship Id="rId1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35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g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37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chart" Target="../charts/chart45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5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4.xlsx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B54F87-46F3-4719-AEED-EACFF51607AE}"/>
              </a:ext>
            </a:extLst>
          </p:cNvPr>
          <p:cNvSpPr txBox="1"/>
          <p:nvPr/>
        </p:nvSpPr>
        <p:spPr>
          <a:xfrm>
            <a:off x="690931" y="2277206"/>
            <a:ext cx="784614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National Association </a:t>
            </a:r>
          </a:p>
          <a:p>
            <a:r>
              <a:rPr lang="en-US" sz="4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of Farm Broadcasting</a:t>
            </a:r>
          </a:p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2021 Wave 4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EF82B3-D313-406D-AEC3-1DF7F039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37A43-3FFC-45DE-83A1-94D6FCF18E14}"/>
              </a:ext>
            </a:extLst>
          </p:cNvPr>
          <p:cNvGrpSpPr/>
          <p:nvPr/>
        </p:nvGrpSpPr>
        <p:grpSpPr>
          <a:xfrm>
            <a:off x="0" y="6059606"/>
            <a:ext cx="12214745" cy="798393"/>
            <a:chOff x="0" y="6059606"/>
            <a:chExt cx="12214745" cy="7983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C19B71-A12A-2946-A0CF-4721B71B795B}"/>
                </a:ext>
              </a:extLst>
            </p:cNvPr>
            <p:cNvSpPr/>
            <p:nvPr/>
          </p:nvSpPr>
          <p:spPr>
            <a:xfrm>
              <a:off x="0" y="6059606"/>
              <a:ext cx="2442949" cy="79839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A542E1-7666-8341-AD45-9CB01AA4C70A}"/>
                </a:ext>
              </a:extLst>
            </p:cNvPr>
            <p:cNvSpPr/>
            <p:nvPr/>
          </p:nvSpPr>
          <p:spPr>
            <a:xfrm>
              <a:off x="2442949" y="6059606"/>
              <a:ext cx="2442949" cy="798393"/>
            </a:xfrm>
            <a:prstGeom prst="rect">
              <a:avLst/>
            </a:prstGeom>
            <a:solidFill>
              <a:srgbClr val="89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A9EF2B-BC79-2C48-A70F-2E540678EDBD}"/>
                </a:ext>
              </a:extLst>
            </p:cNvPr>
            <p:cNvSpPr/>
            <p:nvPr/>
          </p:nvSpPr>
          <p:spPr>
            <a:xfrm>
              <a:off x="4885898" y="6059606"/>
              <a:ext cx="2442949" cy="798393"/>
            </a:xfrm>
            <a:prstGeom prst="rect">
              <a:avLst/>
            </a:prstGeom>
            <a:solidFill>
              <a:srgbClr val="54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1CB1E5-7C77-B746-A3DB-BDBC47AE8EC7}"/>
                </a:ext>
              </a:extLst>
            </p:cNvPr>
            <p:cNvSpPr/>
            <p:nvPr/>
          </p:nvSpPr>
          <p:spPr>
            <a:xfrm>
              <a:off x="7328847" y="6059606"/>
              <a:ext cx="2743338" cy="79839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FDCB8F-F3FD-4445-9823-5B2D08D0045E}"/>
                </a:ext>
              </a:extLst>
            </p:cNvPr>
            <p:cNvSpPr/>
            <p:nvPr/>
          </p:nvSpPr>
          <p:spPr>
            <a:xfrm>
              <a:off x="9771796" y="6059606"/>
              <a:ext cx="2442949" cy="798393"/>
            </a:xfrm>
            <a:prstGeom prst="rect">
              <a:avLst/>
            </a:prstGeom>
            <a:solidFill>
              <a:srgbClr val="203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E09663-8718-CF4C-8F73-84220ADEB913}"/>
              </a:ext>
            </a:extLst>
          </p:cNvPr>
          <p:cNvSpPr txBox="1"/>
          <p:nvPr/>
        </p:nvSpPr>
        <p:spPr>
          <a:xfrm>
            <a:off x="469900" y="6261100"/>
            <a:ext cx="175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Helvetica Light Oblique" panose="020B0403020202020204" pitchFamily="34" charset="0"/>
              </a:rPr>
              <a:t>February 2022</a:t>
            </a:r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F9634A2D-713E-4688-AB35-77EE68C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71" y="283007"/>
            <a:ext cx="3435553" cy="22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BB5135-8281-4064-9BC4-FE15281AB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023" y="4173865"/>
            <a:ext cx="4114777" cy="19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9330-F05C-45F0-AC12-BE7B72D5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Respondents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99E1C-9220-4C3B-8E05-689A2BD49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0F4273-A7B4-4BCA-BD85-46A1CD19F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659983"/>
              </p:ext>
            </p:extLst>
          </p:nvPr>
        </p:nvGraphicFramePr>
        <p:xfrm>
          <a:off x="4953000" y="1871663"/>
          <a:ext cx="6523038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5303520" imgH="1554291" progId="Excel.Sheet.12">
                  <p:embed/>
                </p:oleObj>
              </mc:Choice>
              <mc:Fallback>
                <p:oleObj name="Worksheet" r:id="rId4" imgW="5303520" imgH="1554291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F0F4273-A7B4-4BCA-BD85-46A1CD19F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1871663"/>
                        <a:ext cx="6523038" cy="178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60FD82-F787-42E4-BBA7-2C11CCA184F4}"/>
              </a:ext>
            </a:extLst>
          </p:cNvPr>
          <p:cNvSpPr txBox="1"/>
          <p:nvPr/>
        </p:nvSpPr>
        <p:spPr>
          <a:xfrm>
            <a:off x="901637" y="6029231"/>
            <a:ext cx="870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 you have any dairy or livestock in your operation?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What type of livestock?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cs typeface="Helvetica" charset="0"/>
              </a:rPr>
              <a:t>Approximately how many head?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4B1E199-FD42-4951-A08A-174025D0A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706633"/>
              </p:ext>
            </p:extLst>
          </p:nvPr>
        </p:nvGraphicFramePr>
        <p:xfrm>
          <a:off x="4965700" y="4192588"/>
          <a:ext cx="6561138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6" imgW="5394960" imgH="1333704" progId="Excel.Sheet.12">
                  <p:embed/>
                </p:oleObj>
              </mc:Choice>
              <mc:Fallback>
                <p:oleObj name="Worksheet" r:id="rId6" imgW="5394960" imgH="1333704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4B1E199-FD42-4951-A08A-174025D0A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5700" y="4192588"/>
                        <a:ext cx="6561138" cy="151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CB80F71-E889-401E-B79F-ACDE8698E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262186"/>
              </p:ext>
            </p:extLst>
          </p:nvPr>
        </p:nvGraphicFramePr>
        <p:xfrm>
          <a:off x="1909969" y="1128070"/>
          <a:ext cx="1828800" cy="169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277C3DC-0BC1-4D20-84E3-439AC164EC61}"/>
              </a:ext>
            </a:extLst>
          </p:cNvPr>
          <p:cNvSpPr txBox="1"/>
          <p:nvPr/>
        </p:nvSpPr>
        <p:spPr>
          <a:xfrm>
            <a:off x="1348266" y="1059296"/>
            <a:ext cx="295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Livestock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F7621-8BFB-41BC-872F-BD76517FB276}"/>
              </a:ext>
            </a:extLst>
          </p:cNvPr>
          <p:cNvSpPr txBox="1"/>
          <p:nvPr/>
        </p:nvSpPr>
        <p:spPr>
          <a:xfrm>
            <a:off x="739775" y="1790495"/>
            <a:ext cx="114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1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0C9EF49-D676-4EDB-9614-3B34062E3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512239"/>
              </p:ext>
            </p:extLst>
          </p:nvPr>
        </p:nvGraphicFramePr>
        <p:xfrm>
          <a:off x="1909969" y="2207002"/>
          <a:ext cx="1828800" cy="169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3B85E71-EB3E-4F38-B551-ECDDA7DF605E}"/>
              </a:ext>
            </a:extLst>
          </p:cNvPr>
          <p:cNvSpPr txBox="1"/>
          <p:nvPr/>
        </p:nvSpPr>
        <p:spPr>
          <a:xfrm>
            <a:off x="739775" y="2867109"/>
            <a:ext cx="114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2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0164733-01A6-45E8-9EBC-C6F18354D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092022"/>
              </p:ext>
            </p:extLst>
          </p:nvPr>
        </p:nvGraphicFramePr>
        <p:xfrm>
          <a:off x="1909969" y="3304005"/>
          <a:ext cx="1828800" cy="169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0433B57-0561-41B4-9C5C-DE2F83E716DA}"/>
              </a:ext>
            </a:extLst>
          </p:cNvPr>
          <p:cNvSpPr txBox="1"/>
          <p:nvPr/>
        </p:nvSpPr>
        <p:spPr>
          <a:xfrm>
            <a:off x="773612" y="3965159"/>
            <a:ext cx="114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3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7AD7FEB-0589-4806-961F-C366DBE30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19924"/>
              </p:ext>
            </p:extLst>
          </p:nvPr>
        </p:nvGraphicFramePr>
        <p:xfrm>
          <a:off x="1909969" y="4388917"/>
          <a:ext cx="1828800" cy="169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4697287-DADA-43A4-9079-02EB9334420B}"/>
              </a:ext>
            </a:extLst>
          </p:cNvPr>
          <p:cNvSpPr txBox="1"/>
          <p:nvPr/>
        </p:nvSpPr>
        <p:spPr>
          <a:xfrm>
            <a:off x="773612" y="5050071"/>
            <a:ext cx="114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4</a:t>
            </a:r>
          </a:p>
        </p:txBody>
      </p:sp>
    </p:spTree>
    <p:extLst>
      <p:ext uri="{BB962C8B-B14F-4D97-AF65-F5344CB8AC3E}">
        <p14:creationId xmlns:p14="http://schemas.microsoft.com/office/powerpoint/2010/main" val="251480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78316-E0C0-D74D-AEC7-25C4E973C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32" y="0"/>
            <a:ext cx="12224245" cy="68722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1CF904-EB34-4747-BD2A-C58867359FDD}"/>
              </a:ext>
            </a:extLst>
          </p:cNvPr>
          <p:cNvSpPr/>
          <p:nvPr/>
        </p:nvSpPr>
        <p:spPr>
          <a:xfrm>
            <a:off x="-8432" y="0"/>
            <a:ext cx="12200432" cy="687228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4D270-C5C1-1445-A1C2-67E720047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6C73B-5C0D-644A-ACEB-50D814D7B5B3}"/>
              </a:ext>
            </a:extLst>
          </p:cNvPr>
          <p:cNvSpPr/>
          <p:nvPr/>
        </p:nvSpPr>
        <p:spPr>
          <a:xfrm>
            <a:off x="952313" y="2111514"/>
            <a:ext cx="8184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Open Sans" charset="0"/>
                <a:cs typeface="Open Sans" charset="0"/>
              </a:rPr>
              <a:t>Radio Listenership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8844E-8CF4-CE4A-A17F-890535E8A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8460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28" y="515175"/>
            <a:ext cx="11568941" cy="1147706"/>
          </a:xfrm>
        </p:spPr>
        <p:txBody>
          <a:bodyPr anchor="ctr">
            <a:normAutofit/>
          </a:bodyPr>
          <a:lstStyle/>
          <a:p>
            <a:r>
              <a:rPr lang="en-US" dirty="0"/>
              <a:t>Radio listenership realizes a slight increase during the spring and summer. During this time of year, three out of four farmers tune in five or more days </a:t>
            </a:r>
            <a:br>
              <a:rPr lang="en-US" dirty="0"/>
            </a:br>
            <a:r>
              <a:rPr lang="en-US" dirty="0"/>
              <a:t>per week.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887539" y="6209868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Thinking of your radio listenership, typically how many days per week do you listen for farm news, weather, markets, and ag information during this time of year?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DB9A65-7823-4172-BEEA-69BFDCD73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455231"/>
              </p:ext>
            </p:extLst>
          </p:nvPr>
        </p:nvGraphicFramePr>
        <p:xfrm>
          <a:off x="1996389" y="1780767"/>
          <a:ext cx="8199221" cy="39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FF939D-927B-4F0F-A416-A797B894CB8F}"/>
              </a:ext>
            </a:extLst>
          </p:cNvPr>
          <p:cNvSpPr txBox="1"/>
          <p:nvPr/>
        </p:nvSpPr>
        <p:spPr>
          <a:xfrm>
            <a:off x="9090980" y="2771745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68%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129DE-783B-4E76-AD2E-E8E5807027DB}"/>
              </a:ext>
            </a:extLst>
          </p:cNvPr>
          <p:cNvSpPr txBox="1"/>
          <p:nvPr/>
        </p:nvSpPr>
        <p:spPr>
          <a:xfrm>
            <a:off x="2550112" y="1951198"/>
            <a:ext cx="552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" charset="0"/>
                <a:cs typeface="Helvetica" panose="020B0604020202020204" pitchFamily="34" charset="0"/>
              </a:rPr>
              <a:t>Average number of days per week listening to ag radio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334CF-6BF6-415B-95CA-7807482E9A59}"/>
              </a:ext>
            </a:extLst>
          </p:cNvPr>
          <p:cNvSpPr txBox="1"/>
          <p:nvPr/>
        </p:nvSpPr>
        <p:spPr>
          <a:xfrm>
            <a:off x="8626147" y="1951198"/>
            <a:ext cx="224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% listening 5 or more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2E839-D708-490F-AE27-0CE41F8D6B44}"/>
              </a:ext>
            </a:extLst>
          </p:cNvPr>
          <p:cNvSpPr txBox="1"/>
          <p:nvPr/>
        </p:nvSpPr>
        <p:spPr>
          <a:xfrm>
            <a:off x="9085418" y="359093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80%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C7383-EFF2-4E86-AD75-2B27F9C39A37}"/>
              </a:ext>
            </a:extLst>
          </p:cNvPr>
          <p:cNvSpPr txBox="1"/>
          <p:nvPr/>
        </p:nvSpPr>
        <p:spPr>
          <a:xfrm>
            <a:off x="9085417" y="4410117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76%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78766-DCBD-43EA-8E20-F55485A01A6F}"/>
              </a:ext>
            </a:extLst>
          </p:cNvPr>
          <p:cNvSpPr txBox="1"/>
          <p:nvPr/>
        </p:nvSpPr>
        <p:spPr>
          <a:xfrm>
            <a:off x="9085417" y="521346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73%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1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648D7-7F0F-45A6-8ABD-998A091323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3A961-36C1-474F-BE3C-4FC2231A6CE4}"/>
              </a:ext>
            </a:extLst>
          </p:cNvPr>
          <p:cNvSpPr txBox="1"/>
          <p:nvPr/>
        </p:nvSpPr>
        <p:spPr>
          <a:xfrm>
            <a:off x="878747" y="6209868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During this time of year, what are your daily news sources for farm news, weather, markets, and ag information?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31A2A2-2BE8-4DC9-A5C2-197DB9E05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29719"/>
              </p:ext>
            </p:extLst>
          </p:nvPr>
        </p:nvGraphicFramePr>
        <p:xfrm>
          <a:off x="765642" y="1628724"/>
          <a:ext cx="10846340" cy="458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DC77A4F-38EC-42D0-9CF0-B992F11A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70" y="505603"/>
            <a:ext cx="11277012" cy="1147706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Ag/farm radio remains the primary source of daily ag news across all waves while ag/farm publications are not as utilized as previous waves.</a:t>
            </a:r>
          </a:p>
        </p:txBody>
      </p:sp>
    </p:spTree>
    <p:extLst>
      <p:ext uri="{BB962C8B-B14F-4D97-AF65-F5344CB8AC3E}">
        <p14:creationId xmlns:p14="http://schemas.microsoft.com/office/powerpoint/2010/main" val="275250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952B-9DFD-4BA2-8553-451BF2EA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70" y="473330"/>
            <a:ext cx="11416996" cy="1147706"/>
          </a:xfrm>
        </p:spPr>
        <p:txBody>
          <a:bodyPr/>
          <a:lstStyle/>
          <a:p>
            <a:r>
              <a:rPr lang="en-US" dirty="0"/>
              <a:t>Listeners primarily use ag/farm radio as their daily news source. Multiple sources see lower engagement in Wave 3, and jump back up in Wave 4.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1786F-63F7-4892-822C-33B59AF32F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38318-50F3-4D9B-BCF8-0EA241BCF361}"/>
              </a:ext>
            </a:extLst>
          </p:cNvPr>
          <p:cNvSpPr txBox="1"/>
          <p:nvPr/>
        </p:nvSpPr>
        <p:spPr>
          <a:xfrm>
            <a:off x="878747" y="6209868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During this time of year, what are your daily news sources for farm news, weather, markets, and ag information?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0C3AF4A-FD7B-45E3-B5B5-A1F5F7DC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18855"/>
              </p:ext>
            </p:extLst>
          </p:nvPr>
        </p:nvGraphicFramePr>
        <p:xfrm>
          <a:off x="878747" y="1249464"/>
          <a:ext cx="9966960" cy="49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96800327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6233195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21786750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307264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872609591"/>
                    </a:ext>
                  </a:extLst>
                </a:gridCol>
              </a:tblGrid>
              <a:tr h="298977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Wave 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Wave 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Wave 3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Wave 4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83446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Ag/farm radio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79%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62844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Ag/farm TV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65756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Ag/farm publications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7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2336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Blogs/websites/news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45147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Ag/farm apps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26311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Supplier/manufacturer text notifications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8362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media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27787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Company/industry websites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80990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Supplier e-newsletter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9%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61084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Publication e-newsletter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3303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Farm radio websites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81294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farm forums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51531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Ag/farm shows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21913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Ag/farm podcasts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045136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614833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75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0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342351-D35F-44CF-8528-F9F8D9C3F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484994"/>
              </p:ext>
            </p:extLst>
          </p:nvPr>
        </p:nvGraphicFramePr>
        <p:xfrm>
          <a:off x="826851" y="1556426"/>
          <a:ext cx="10846340" cy="458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Daily engagement across multiple sources is highest for all groups, besides age 45-54, during Wave 2. Age 45-54 is highest in Wave 4.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During this time of year, what are your daily news sources for farm news, weather, markets, and ag information?</a:t>
            </a:r>
          </a:p>
        </p:txBody>
      </p:sp>
    </p:spTree>
    <p:extLst>
      <p:ext uri="{BB962C8B-B14F-4D97-AF65-F5344CB8AC3E}">
        <p14:creationId xmlns:p14="http://schemas.microsoft.com/office/powerpoint/2010/main" val="425477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18FE-F0C3-46F5-903E-77D58BFD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Ag radio listeners most often listen to AM and FM radio for ag information.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894BD-DC5B-4BBD-B3E4-856033ECB1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F0A66B-787E-47B1-9E02-DF1303D20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117307"/>
              </p:ext>
            </p:extLst>
          </p:nvPr>
        </p:nvGraphicFramePr>
        <p:xfrm>
          <a:off x="2233735" y="1742302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D9BB88-C1C0-4EFC-BDDB-30B61981B9A5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 which of the following radio bands do you listen to farm news, weather, markets, and ag information during this time of year?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3CA8-F2BC-4C05-9179-89694542D8BD}"/>
              </a:ext>
            </a:extLst>
          </p:cNvPr>
          <p:cNvSpPr txBox="1"/>
          <p:nvPr/>
        </p:nvSpPr>
        <p:spPr>
          <a:xfrm>
            <a:off x="2513053" y="5726764"/>
            <a:ext cx="133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E8F57-D0E1-4937-96F1-1657AEE24AC1}"/>
              </a:ext>
            </a:extLst>
          </p:cNvPr>
          <p:cNvSpPr txBox="1"/>
          <p:nvPr/>
        </p:nvSpPr>
        <p:spPr>
          <a:xfrm>
            <a:off x="894033" y="2563921"/>
            <a:ext cx="133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C1916-DAEC-48A7-81B8-FA3320EE7C2D}"/>
              </a:ext>
            </a:extLst>
          </p:cNvPr>
          <p:cNvSpPr txBox="1"/>
          <p:nvPr/>
        </p:nvSpPr>
        <p:spPr>
          <a:xfrm>
            <a:off x="894033" y="3749489"/>
            <a:ext cx="133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32E92-80F9-4C32-98E6-3C109A9C6403}"/>
              </a:ext>
            </a:extLst>
          </p:cNvPr>
          <p:cNvSpPr txBox="1"/>
          <p:nvPr/>
        </p:nvSpPr>
        <p:spPr>
          <a:xfrm>
            <a:off x="894033" y="4808097"/>
            <a:ext cx="133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Satellite/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Sirius XM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B70D6-104C-4AB8-8FEB-39DA4F0B6C17}"/>
              </a:ext>
            </a:extLst>
          </p:cNvPr>
          <p:cNvSpPr txBox="1"/>
          <p:nvPr/>
        </p:nvSpPr>
        <p:spPr>
          <a:xfrm>
            <a:off x="6807547" y="5763213"/>
            <a:ext cx="133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51A96B-9961-43E9-B0D7-7AE4CDE12699}"/>
              </a:ext>
            </a:extLst>
          </p:cNvPr>
          <p:cNvSpPr txBox="1"/>
          <p:nvPr/>
        </p:nvSpPr>
        <p:spPr>
          <a:xfrm>
            <a:off x="4660300" y="5745698"/>
            <a:ext cx="133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A0853-3353-470E-8D94-6E8190B2B345}"/>
              </a:ext>
            </a:extLst>
          </p:cNvPr>
          <p:cNvSpPr txBox="1"/>
          <p:nvPr/>
        </p:nvSpPr>
        <p:spPr>
          <a:xfrm>
            <a:off x="8954794" y="5740941"/>
            <a:ext cx="133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4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CF791C2-F1A2-411F-AD23-6B93371C0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328775"/>
              </p:ext>
            </p:extLst>
          </p:nvPr>
        </p:nvGraphicFramePr>
        <p:xfrm>
          <a:off x="2233735" y="2928469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A140970-11BA-4BF9-9967-86DF3AE10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085036"/>
              </p:ext>
            </p:extLst>
          </p:nvPr>
        </p:nvGraphicFramePr>
        <p:xfrm>
          <a:off x="2233735" y="4085032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0BB4102-1AD5-4D14-B1D0-6E02E0309940}"/>
              </a:ext>
            </a:extLst>
          </p:cNvPr>
          <p:cNvSpPr txBox="1"/>
          <p:nvPr/>
        </p:nvSpPr>
        <p:spPr>
          <a:xfrm>
            <a:off x="224182" y="1867465"/>
            <a:ext cx="267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Radio bands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C23E603-C532-424B-96DA-6741C6447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033917"/>
              </p:ext>
            </p:extLst>
          </p:nvPr>
        </p:nvGraphicFramePr>
        <p:xfrm>
          <a:off x="4380982" y="1742302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6F16B09-210F-432D-8C08-4A0A93102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676208"/>
              </p:ext>
            </p:extLst>
          </p:nvPr>
        </p:nvGraphicFramePr>
        <p:xfrm>
          <a:off x="4380982" y="2928469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43C53DC-1C13-41F1-8DC6-53B049CFF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036941"/>
              </p:ext>
            </p:extLst>
          </p:nvPr>
        </p:nvGraphicFramePr>
        <p:xfrm>
          <a:off x="4380982" y="4085032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898A52E-FB20-447C-A4CA-B6B5D3C99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382828"/>
              </p:ext>
            </p:extLst>
          </p:nvPr>
        </p:nvGraphicFramePr>
        <p:xfrm>
          <a:off x="6558638" y="1742302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1E8B6A93-EA3A-46D2-BF16-D92D54382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732855"/>
              </p:ext>
            </p:extLst>
          </p:nvPr>
        </p:nvGraphicFramePr>
        <p:xfrm>
          <a:off x="6558638" y="2913568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C98614C-C0BB-4E75-8E3E-6A4B4132B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761095"/>
              </p:ext>
            </p:extLst>
          </p:nvPr>
        </p:nvGraphicFramePr>
        <p:xfrm>
          <a:off x="6558638" y="4070131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E4FA5669-5108-4520-A263-81EAF91FE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079729"/>
              </p:ext>
            </p:extLst>
          </p:nvPr>
        </p:nvGraphicFramePr>
        <p:xfrm>
          <a:off x="8675476" y="1742302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4A1FC83-FAEC-4354-9B24-61735DF1D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589296"/>
              </p:ext>
            </p:extLst>
          </p:nvPr>
        </p:nvGraphicFramePr>
        <p:xfrm>
          <a:off x="8675476" y="2913568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B2037E46-39B7-4A23-BBA1-DC61072543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103576"/>
              </p:ext>
            </p:extLst>
          </p:nvPr>
        </p:nvGraphicFramePr>
        <p:xfrm>
          <a:off x="8675476" y="4070131"/>
          <a:ext cx="1898338" cy="177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227833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Of all those who have a satellite subscription, most have it in their work/farm pick-ups. Satellite subscription is highest during Wave 2.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15445" y="6057365"/>
            <a:ext cx="870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 you have a paid subscription to satellite radio?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Farmers who have satellite: Wave 1 (n=61), Wave 2 (n=81), Wave 3 (n=69), Wave 4 (n=74)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What vehicle(s) has an active, paid satellite radio account?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DB9A65-7823-4172-BEEA-69BFDCD73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349735"/>
              </p:ext>
            </p:extLst>
          </p:nvPr>
        </p:nvGraphicFramePr>
        <p:xfrm>
          <a:off x="627994" y="1886595"/>
          <a:ext cx="5073832" cy="39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C129DE-783B-4E76-AD2E-E8E5807027DB}"/>
              </a:ext>
            </a:extLst>
          </p:cNvPr>
          <p:cNvSpPr txBox="1"/>
          <p:nvPr/>
        </p:nvSpPr>
        <p:spPr>
          <a:xfrm>
            <a:off x="915445" y="1950772"/>
            <a:ext cx="3285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Those who have </a:t>
            </a:r>
          </a:p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atellite subscription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494C-09C8-46BF-BD6B-2D2726EAA589}"/>
              </a:ext>
            </a:extLst>
          </p:cNvPr>
          <p:cNvSpPr txBox="1"/>
          <p:nvPr/>
        </p:nvSpPr>
        <p:spPr>
          <a:xfrm>
            <a:off x="5004606" y="370565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93945-C62E-4C9A-A2D3-CFE6B8BD3BAC}"/>
              </a:ext>
            </a:extLst>
          </p:cNvPr>
          <p:cNvSpPr txBox="1"/>
          <p:nvPr/>
        </p:nvSpPr>
        <p:spPr>
          <a:xfrm>
            <a:off x="5004607" y="4512275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F2082-FE9C-4950-9FE3-57E25EFD4FAD}"/>
              </a:ext>
            </a:extLst>
          </p:cNvPr>
          <p:cNvSpPr txBox="1"/>
          <p:nvPr/>
        </p:nvSpPr>
        <p:spPr>
          <a:xfrm>
            <a:off x="5004608" y="533003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2F110-8736-44BC-9CEF-9EF6ACF6DADD}"/>
              </a:ext>
            </a:extLst>
          </p:cNvPr>
          <p:cNvSpPr txBox="1"/>
          <p:nvPr/>
        </p:nvSpPr>
        <p:spPr>
          <a:xfrm>
            <a:off x="6818387" y="370565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1011D1-4929-4D70-8E57-76E3F5CA9EDD}"/>
              </a:ext>
            </a:extLst>
          </p:cNvPr>
          <p:cNvSpPr txBox="1"/>
          <p:nvPr/>
        </p:nvSpPr>
        <p:spPr>
          <a:xfrm>
            <a:off x="6818388" y="4512275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D72CE-53B3-4E8F-A397-40BE2BD826F8}"/>
              </a:ext>
            </a:extLst>
          </p:cNvPr>
          <p:cNvSpPr txBox="1"/>
          <p:nvPr/>
        </p:nvSpPr>
        <p:spPr>
          <a:xfrm>
            <a:off x="6818389" y="533003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61BE53-FCAD-40A5-B246-F284353D7E22}"/>
              </a:ext>
            </a:extLst>
          </p:cNvPr>
          <p:cNvSpPr txBox="1"/>
          <p:nvPr/>
        </p:nvSpPr>
        <p:spPr>
          <a:xfrm>
            <a:off x="8658943" y="370565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07D92-82DC-4D1C-AD5E-5B9C070D23B1}"/>
              </a:ext>
            </a:extLst>
          </p:cNvPr>
          <p:cNvSpPr txBox="1"/>
          <p:nvPr/>
        </p:nvSpPr>
        <p:spPr>
          <a:xfrm>
            <a:off x="8658944" y="4512275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8DD073-2E23-4C15-A65D-AA999FDDFD0D}"/>
              </a:ext>
            </a:extLst>
          </p:cNvPr>
          <p:cNvSpPr txBox="1"/>
          <p:nvPr/>
        </p:nvSpPr>
        <p:spPr>
          <a:xfrm>
            <a:off x="8658945" y="533003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40A599-3072-4614-8BFC-CE000719BE5D}"/>
              </a:ext>
            </a:extLst>
          </p:cNvPr>
          <p:cNvSpPr txBox="1"/>
          <p:nvPr/>
        </p:nvSpPr>
        <p:spPr>
          <a:xfrm>
            <a:off x="10229029" y="370565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0FB667-BD54-4C87-9A9F-81B6DE02C400}"/>
              </a:ext>
            </a:extLst>
          </p:cNvPr>
          <p:cNvSpPr txBox="1"/>
          <p:nvPr/>
        </p:nvSpPr>
        <p:spPr>
          <a:xfrm>
            <a:off x="10229030" y="4512275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1A413C-7168-4760-A589-F3B8629AC183}"/>
              </a:ext>
            </a:extLst>
          </p:cNvPr>
          <p:cNvSpPr txBox="1"/>
          <p:nvPr/>
        </p:nvSpPr>
        <p:spPr>
          <a:xfrm>
            <a:off x="10229031" y="533003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820B33-51A7-4053-B9C7-2229ABA312F4}"/>
              </a:ext>
            </a:extLst>
          </p:cNvPr>
          <p:cNvSpPr txBox="1"/>
          <p:nvPr/>
        </p:nvSpPr>
        <p:spPr>
          <a:xfrm>
            <a:off x="5029322" y="288525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67%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886C7F-3932-48A1-BF71-367744BCB8CB}"/>
              </a:ext>
            </a:extLst>
          </p:cNvPr>
          <p:cNvSpPr txBox="1"/>
          <p:nvPr/>
        </p:nvSpPr>
        <p:spPr>
          <a:xfrm>
            <a:off x="4825626" y="1950772"/>
            <a:ext cx="168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Work/farm pick-up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5ED6A6-A037-450C-8153-0499A9577B24}"/>
              </a:ext>
            </a:extLst>
          </p:cNvPr>
          <p:cNvSpPr txBox="1"/>
          <p:nvPr/>
        </p:nvSpPr>
        <p:spPr>
          <a:xfrm>
            <a:off x="6843103" y="288525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66%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F3859B-598E-46ED-838B-0018EC3AE357}"/>
              </a:ext>
            </a:extLst>
          </p:cNvPr>
          <p:cNvSpPr txBox="1"/>
          <p:nvPr/>
        </p:nvSpPr>
        <p:spPr>
          <a:xfrm>
            <a:off x="8683659" y="288525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25%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7452B4-1F9B-40F1-8FE0-41A6201BB9F1}"/>
              </a:ext>
            </a:extLst>
          </p:cNvPr>
          <p:cNvSpPr txBox="1"/>
          <p:nvPr/>
        </p:nvSpPr>
        <p:spPr>
          <a:xfrm>
            <a:off x="10229029" y="2893460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5%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BFC360-BA84-46BE-AAA6-01DE8ACE5699}"/>
              </a:ext>
            </a:extLst>
          </p:cNvPr>
          <p:cNvSpPr txBox="1"/>
          <p:nvPr/>
        </p:nvSpPr>
        <p:spPr>
          <a:xfrm>
            <a:off x="6494421" y="1950772"/>
            <a:ext cx="2019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Personal passenger vehicle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77C016-9801-4747-92C9-CF4EB1FD3F13}"/>
              </a:ext>
            </a:extLst>
          </p:cNvPr>
          <p:cNvSpPr txBox="1"/>
          <p:nvPr/>
        </p:nvSpPr>
        <p:spPr>
          <a:xfrm>
            <a:off x="8569453" y="1950772"/>
            <a:ext cx="15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Ag equipment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416A2-7E9D-47B5-81B7-974C9F2EFD7D}"/>
              </a:ext>
            </a:extLst>
          </p:cNvPr>
          <p:cNvSpPr txBox="1"/>
          <p:nvPr/>
        </p:nvSpPr>
        <p:spPr>
          <a:xfrm>
            <a:off x="10050050" y="2196993"/>
            <a:ext cx="168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Other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C0D6C9C-A2A0-4989-93C2-26D710923C7F}"/>
              </a:ext>
            </a:extLst>
          </p:cNvPr>
          <p:cNvSpPr/>
          <p:nvPr/>
        </p:nvSpPr>
        <p:spPr>
          <a:xfrm>
            <a:off x="3040388" y="2868973"/>
            <a:ext cx="1964218" cy="338552"/>
          </a:xfrm>
          <a:prstGeom prst="rightArrow">
            <a:avLst/>
          </a:prstGeom>
          <a:solidFill>
            <a:srgbClr val="55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464BCB6F-998A-4F65-9DA5-A178B46DDB0E}"/>
              </a:ext>
            </a:extLst>
          </p:cNvPr>
          <p:cNvSpPr/>
          <p:nvPr/>
        </p:nvSpPr>
        <p:spPr>
          <a:xfrm>
            <a:off x="3171138" y="3685398"/>
            <a:ext cx="1833468" cy="338552"/>
          </a:xfrm>
          <a:prstGeom prst="rightArrow">
            <a:avLst/>
          </a:prstGeom>
          <a:solidFill>
            <a:srgbClr val="55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EF4B7AE-78D8-4C57-A252-147961719B2D}"/>
              </a:ext>
            </a:extLst>
          </p:cNvPr>
          <p:cNvSpPr/>
          <p:nvPr/>
        </p:nvSpPr>
        <p:spPr>
          <a:xfrm>
            <a:off x="2821410" y="4512275"/>
            <a:ext cx="2183196" cy="338552"/>
          </a:xfrm>
          <a:prstGeom prst="rightArrow">
            <a:avLst/>
          </a:prstGeom>
          <a:solidFill>
            <a:srgbClr val="55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70BB0C0-C781-47BE-9D26-2F9A507183C6}"/>
              </a:ext>
            </a:extLst>
          </p:cNvPr>
          <p:cNvSpPr/>
          <p:nvPr/>
        </p:nvSpPr>
        <p:spPr>
          <a:xfrm>
            <a:off x="3164910" y="5281018"/>
            <a:ext cx="1833468" cy="338552"/>
          </a:xfrm>
          <a:prstGeom prst="rightArrow">
            <a:avLst/>
          </a:prstGeom>
          <a:solidFill>
            <a:srgbClr val="55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5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Listenership is highest during the early morning hours.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When during the day do you listen to the radio for farm news, weather, markets, and ag information?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342351-D35F-44CF-8528-F9F8D9C3F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358263"/>
              </p:ext>
            </p:extLst>
          </p:nvPr>
        </p:nvGraphicFramePr>
        <p:xfrm>
          <a:off x="826851" y="1556426"/>
          <a:ext cx="10846340" cy="458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A8C9C0-7FE4-4FE6-A605-CDF2051481B2}"/>
              </a:ext>
            </a:extLst>
          </p:cNvPr>
          <p:cNvSpPr txBox="1"/>
          <p:nvPr/>
        </p:nvSpPr>
        <p:spPr>
          <a:xfrm>
            <a:off x="518809" y="1998074"/>
            <a:ext cx="289931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Early morning listenership increases with age across multiple waves.</a:t>
            </a:r>
          </a:p>
        </p:txBody>
      </p:sp>
    </p:spTree>
    <p:extLst>
      <p:ext uri="{BB962C8B-B14F-4D97-AF65-F5344CB8AC3E}">
        <p14:creationId xmlns:p14="http://schemas.microsoft.com/office/powerpoint/2010/main" val="404748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Minutes spent listening remains consistent throughout the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 a typical weekday during this time of year, how many minutes do you spend listening to farm news, weather, markets, and ag information?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06FF45-E453-41D6-BAD8-AFEE06116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783454"/>
              </p:ext>
            </p:extLst>
          </p:nvPr>
        </p:nvGraphicFramePr>
        <p:xfrm>
          <a:off x="207937" y="1678918"/>
          <a:ext cx="11322050" cy="40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5FD7CE-F0D1-4706-AF97-FC08F1267647}"/>
              </a:ext>
            </a:extLst>
          </p:cNvPr>
          <p:cNvSpPr txBox="1"/>
          <p:nvPr/>
        </p:nvSpPr>
        <p:spPr>
          <a:xfrm>
            <a:off x="291345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21E25-81E3-4971-9C0E-2A56035A124F}"/>
              </a:ext>
            </a:extLst>
          </p:cNvPr>
          <p:cNvSpPr txBox="1"/>
          <p:nvPr/>
        </p:nvSpPr>
        <p:spPr>
          <a:xfrm>
            <a:off x="2332179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9CF25-941E-4429-AB97-86F8EC1E1921}"/>
              </a:ext>
            </a:extLst>
          </p:cNvPr>
          <p:cNvSpPr txBox="1"/>
          <p:nvPr/>
        </p:nvSpPr>
        <p:spPr>
          <a:xfrm>
            <a:off x="4784643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DCD75-723C-4200-AC22-A8D3481C9DCE}"/>
              </a:ext>
            </a:extLst>
          </p:cNvPr>
          <p:cNvSpPr txBox="1"/>
          <p:nvPr/>
        </p:nvSpPr>
        <p:spPr>
          <a:xfrm>
            <a:off x="7237107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A2CC40-8E97-4252-A2EC-1F988DF97466}"/>
              </a:ext>
            </a:extLst>
          </p:cNvPr>
          <p:cNvSpPr txBox="1"/>
          <p:nvPr/>
        </p:nvSpPr>
        <p:spPr>
          <a:xfrm>
            <a:off x="9624645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411029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8851" y="4377833"/>
            <a:ext cx="4964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We are built on the foundational principals of military intelligence, as well as the understanding that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food power is essential to national security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FCCB573-7A6F-441C-A948-9635D4084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" t="5893" r="62720" b="32458"/>
          <a:stretch/>
        </p:blipFill>
        <p:spPr>
          <a:xfrm>
            <a:off x="6096001" y="0"/>
            <a:ext cx="609599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101EE50-0A80-44C4-839B-2219922228FB}"/>
              </a:ext>
            </a:extLst>
          </p:cNvPr>
          <p:cNvGrpSpPr/>
          <p:nvPr/>
        </p:nvGrpSpPr>
        <p:grpSpPr>
          <a:xfrm>
            <a:off x="6646054" y="464613"/>
            <a:ext cx="2546862" cy="2482773"/>
            <a:chOff x="4767770" y="2001848"/>
            <a:chExt cx="2951273" cy="291240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7F2FE80-F339-4505-BC77-DF599F074702}"/>
                </a:ext>
              </a:extLst>
            </p:cNvPr>
            <p:cNvSpPr/>
            <p:nvPr/>
          </p:nvSpPr>
          <p:spPr>
            <a:xfrm>
              <a:off x="5303785" y="2500853"/>
              <a:ext cx="1953832" cy="19676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35219203-E5BC-47F1-8A60-21B32E51C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7770" y="2001848"/>
              <a:ext cx="2951273" cy="291240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BD304B-921A-4968-8767-66D82F153299}"/>
                </a:ext>
              </a:extLst>
            </p:cNvPr>
            <p:cNvGrpSpPr/>
            <p:nvPr/>
          </p:nvGrpSpPr>
          <p:grpSpPr>
            <a:xfrm>
              <a:off x="5732380" y="3787003"/>
              <a:ext cx="1020685" cy="364763"/>
              <a:chOff x="12938341" y="2205449"/>
              <a:chExt cx="1137111" cy="461665"/>
            </a:xfrm>
          </p:grpSpPr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BD79B847-5F2D-40C7-BFEC-2B18665898B0}"/>
                  </a:ext>
                </a:extLst>
              </p:cNvPr>
              <p:cNvSpPr/>
              <p:nvPr/>
            </p:nvSpPr>
            <p:spPr>
              <a:xfrm>
                <a:off x="12938341" y="2205449"/>
                <a:ext cx="1124938" cy="461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8FFF28-3CBB-4423-9101-D7008A5A6903}"/>
                  </a:ext>
                </a:extLst>
              </p:cNvPr>
              <p:cNvSpPr txBox="1"/>
              <p:nvPr/>
            </p:nvSpPr>
            <p:spPr>
              <a:xfrm>
                <a:off x="12949847" y="2260065"/>
                <a:ext cx="1125605" cy="306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Calibri" panose="020F0502020204030204" pitchFamily="34" charset="0"/>
                    <a:cs typeface="Helvetica" panose="020B0604020202020204" pitchFamily="34" charset="0"/>
                  </a:rPr>
                  <a:t>FUSION  </a:t>
                </a: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43F0A-D739-4370-867A-03713592C667}"/>
              </a:ext>
            </a:extLst>
          </p:cNvPr>
          <p:cNvSpPr/>
          <p:nvPr/>
        </p:nvSpPr>
        <p:spPr>
          <a:xfrm>
            <a:off x="618851" y="3119441"/>
            <a:ext cx="4862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blend best practices from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military intelligence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 research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 our clients can make better decisions that reduce risk, optimize resources, and maximize success.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5E4DF-A66D-4DE1-9727-CF999344E113}"/>
              </a:ext>
            </a:extLst>
          </p:cNvPr>
          <p:cNvSpPr txBox="1"/>
          <p:nvPr/>
        </p:nvSpPr>
        <p:spPr>
          <a:xfrm>
            <a:off x="618851" y="1728707"/>
            <a:ext cx="4592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 global, strategic intelligence firm empowering intelligence-driven organizations.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5E599D-678E-4F1F-90AC-BC6C55A7AA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431" y="5603628"/>
            <a:ext cx="1132003" cy="1132003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FC669B0-75C5-4471-A471-339FF4850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289" y="414368"/>
            <a:ext cx="2906286" cy="9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DB9A65-7823-4172-BEEA-69BFDCD73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804601"/>
              </p:ext>
            </p:extLst>
          </p:nvPr>
        </p:nvGraphicFramePr>
        <p:xfrm>
          <a:off x="141079" y="1945226"/>
          <a:ext cx="5073832" cy="39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FF939D-927B-4F0F-A416-A797B894CB8F}"/>
              </a:ext>
            </a:extLst>
          </p:cNvPr>
          <p:cNvSpPr txBox="1"/>
          <p:nvPr/>
        </p:nvSpPr>
        <p:spPr>
          <a:xfrm>
            <a:off x="4514586" y="288710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62%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Of all farmers who listen to ag programming on Saturdays, a large portion listen before Noon.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863942" y="6068212"/>
            <a:ext cx="870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During this time of year do you listen to farm news, weather, markets, and ag information programming on Saturday?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 on Saturdays: Wave 1 (n=117), Wave 2 (n=130), Wave 3 (n=109), Wave 4 (n=97)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 a typical Saturday during this time of year, at what time of day do you typically listen to farm news, weather, markets, and ag information programming on the radio?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129DE-783B-4E76-AD2E-E8E5807027DB}"/>
              </a:ext>
            </a:extLst>
          </p:cNvPr>
          <p:cNvSpPr txBox="1"/>
          <p:nvPr/>
        </p:nvSpPr>
        <p:spPr>
          <a:xfrm>
            <a:off x="531759" y="2090892"/>
            <a:ext cx="35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Listenership of ag </a:t>
            </a:r>
          </a:p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programming on Saturday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494C-09C8-46BF-BD6B-2D2726EAA589}"/>
              </a:ext>
            </a:extLst>
          </p:cNvPr>
          <p:cNvSpPr txBox="1"/>
          <p:nvPr/>
        </p:nvSpPr>
        <p:spPr>
          <a:xfrm>
            <a:off x="4489870" y="3707504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93945-C62E-4C9A-A2D3-CFE6B8BD3BAC}"/>
              </a:ext>
            </a:extLst>
          </p:cNvPr>
          <p:cNvSpPr txBox="1"/>
          <p:nvPr/>
        </p:nvSpPr>
        <p:spPr>
          <a:xfrm>
            <a:off x="4180188" y="452256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334CF-6BF6-415B-95CA-7807482E9A59}"/>
              </a:ext>
            </a:extLst>
          </p:cNvPr>
          <p:cNvSpPr txBox="1"/>
          <p:nvPr/>
        </p:nvSpPr>
        <p:spPr>
          <a:xfrm>
            <a:off x="4662964" y="2082457"/>
            <a:ext cx="97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6-9 a.m.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A284C-3327-4CAD-A9A9-A23DE90116A5}"/>
              </a:ext>
            </a:extLst>
          </p:cNvPr>
          <p:cNvSpPr txBox="1"/>
          <p:nvPr/>
        </p:nvSpPr>
        <p:spPr>
          <a:xfrm>
            <a:off x="6181236" y="289571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26%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2F110-8736-44BC-9CEF-9EF6ACF6DADD}"/>
              </a:ext>
            </a:extLst>
          </p:cNvPr>
          <p:cNvSpPr txBox="1"/>
          <p:nvPr/>
        </p:nvSpPr>
        <p:spPr>
          <a:xfrm>
            <a:off x="6181236" y="370262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1011D1-4929-4D70-8E57-76E3F5CA9EDD}"/>
              </a:ext>
            </a:extLst>
          </p:cNvPr>
          <p:cNvSpPr txBox="1"/>
          <p:nvPr/>
        </p:nvSpPr>
        <p:spPr>
          <a:xfrm>
            <a:off x="5549024" y="4517932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D3461A-82F4-4BB2-AFD9-319E2AA6FCB5}"/>
              </a:ext>
            </a:extLst>
          </p:cNvPr>
          <p:cNvSpPr txBox="1"/>
          <p:nvPr/>
        </p:nvSpPr>
        <p:spPr>
          <a:xfrm>
            <a:off x="7835688" y="288710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20%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61BE53-FCAD-40A5-B246-F284353D7E22}"/>
              </a:ext>
            </a:extLst>
          </p:cNvPr>
          <p:cNvSpPr txBox="1"/>
          <p:nvPr/>
        </p:nvSpPr>
        <p:spPr>
          <a:xfrm>
            <a:off x="7835688" y="371034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07D92-82DC-4D1C-AD5E-5B9C070D23B1}"/>
              </a:ext>
            </a:extLst>
          </p:cNvPr>
          <p:cNvSpPr txBox="1"/>
          <p:nvPr/>
        </p:nvSpPr>
        <p:spPr>
          <a:xfrm>
            <a:off x="7121487" y="452473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786372-415C-49BF-B920-C1B0209C84A1}"/>
              </a:ext>
            </a:extLst>
          </p:cNvPr>
          <p:cNvSpPr txBox="1"/>
          <p:nvPr/>
        </p:nvSpPr>
        <p:spPr>
          <a:xfrm>
            <a:off x="9588418" y="288995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7%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40A599-3072-4614-8BFC-CE000719BE5D}"/>
              </a:ext>
            </a:extLst>
          </p:cNvPr>
          <p:cNvSpPr txBox="1"/>
          <p:nvPr/>
        </p:nvSpPr>
        <p:spPr>
          <a:xfrm>
            <a:off x="9563702" y="371034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0FB667-BD54-4C87-9A9F-81B6DE02C400}"/>
              </a:ext>
            </a:extLst>
          </p:cNvPr>
          <p:cNvSpPr txBox="1"/>
          <p:nvPr/>
        </p:nvSpPr>
        <p:spPr>
          <a:xfrm>
            <a:off x="8743514" y="4524740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378560-AF36-4EC1-A4C4-4A7486714041}"/>
              </a:ext>
            </a:extLst>
          </p:cNvPr>
          <p:cNvSpPr txBox="1"/>
          <p:nvPr/>
        </p:nvSpPr>
        <p:spPr>
          <a:xfrm>
            <a:off x="6166936" y="2082205"/>
            <a:ext cx="132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9 a.m.-Noon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FC98A5-06F6-4CBA-B087-2F28F5BED8A0}"/>
              </a:ext>
            </a:extLst>
          </p:cNvPr>
          <p:cNvSpPr txBox="1"/>
          <p:nvPr/>
        </p:nvSpPr>
        <p:spPr>
          <a:xfrm>
            <a:off x="7961656" y="2083122"/>
            <a:ext cx="107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Noon-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4 p.m.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57D7DC-3D46-4E89-90F9-527473E07ED8}"/>
              </a:ext>
            </a:extLst>
          </p:cNvPr>
          <p:cNvSpPr txBox="1"/>
          <p:nvPr/>
        </p:nvSpPr>
        <p:spPr>
          <a:xfrm>
            <a:off x="9384722" y="2206232"/>
            <a:ext cx="168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after 4 p.m.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B5261B-4E2F-4FB6-A995-D602CE5475B4}"/>
              </a:ext>
            </a:extLst>
          </p:cNvPr>
          <p:cNvSpPr txBox="1"/>
          <p:nvPr/>
        </p:nvSpPr>
        <p:spPr>
          <a:xfrm>
            <a:off x="10452131" y="372012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53BAF1-0F18-4B89-852E-44CFA70C8893}"/>
              </a:ext>
            </a:extLst>
          </p:cNvPr>
          <p:cNvSpPr txBox="1"/>
          <p:nvPr/>
        </p:nvSpPr>
        <p:spPr>
          <a:xfrm>
            <a:off x="10452132" y="4526745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7C922C-30C9-4B2C-BF02-B4C4BDE18F1B}"/>
              </a:ext>
            </a:extLst>
          </p:cNvPr>
          <p:cNvSpPr txBox="1"/>
          <p:nvPr/>
        </p:nvSpPr>
        <p:spPr>
          <a:xfrm>
            <a:off x="4497300" y="45477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64%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E977B2-A0B6-4D62-B592-ECBAF6F3A008}"/>
              </a:ext>
            </a:extLst>
          </p:cNvPr>
          <p:cNvSpPr txBox="1"/>
          <p:nvPr/>
        </p:nvSpPr>
        <p:spPr>
          <a:xfrm>
            <a:off x="6163950" y="4556405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41%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4E205C-1B4E-4FA2-ABFE-FECE29C0891D}"/>
              </a:ext>
            </a:extLst>
          </p:cNvPr>
          <p:cNvSpPr txBox="1"/>
          <p:nvPr/>
        </p:nvSpPr>
        <p:spPr>
          <a:xfrm>
            <a:off x="7818402" y="45477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23%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F071C8-8749-45E2-A967-776D23270B2F}"/>
              </a:ext>
            </a:extLst>
          </p:cNvPr>
          <p:cNvSpPr txBox="1"/>
          <p:nvPr/>
        </p:nvSpPr>
        <p:spPr>
          <a:xfrm>
            <a:off x="9571132" y="4550640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15%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6B645317-872C-497D-A242-CE3D80D32D41}"/>
              </a:ext>
            </a:extLst>
          </p:cNvPr>
          <p:cNvSpPr/>
          <p:nvPr/>
        </p:nvSpPr>
        <p:spPr>
          <a:xfrm>
            <a:off x="3058912" y="5342499"/>
            <a:ext cx="1452887" cy="338552"/>
          </a:xfrm>
          <a:prstGeom prst="rightArrow">
            <a:avLst/>
          </a:prstGeom>
          <a:solidFill>
            <a:srgbClr val="55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6228DB-8E11-4821-ADB4-852A5FB8C677}"/>
              </a:ext>
            </a:extLst>
          </p:cNvPr>
          <p:cNvSpPr txBox="1"/>
          <p:nvPr/>
        </p:nvSpPr>
        <p:spPr>
          <a:xfrm>
            <a:off x="4489027" y="533601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60%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54A0E2-2565-4F77-BEFD-D2F63AD9E875}"/>
              </a:ext>
            </a:extLst>
          </p:cNvPr>
          <p:cNvSpPr txBox="1"/>
          <p:nvPr/>
        </p:nvSpPr>
        <p:spPr>
          <a:xfrm>
            <a:off x="6155677" y="534461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38%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7CA8AF-2E4C-4361-80EB-CB6B2269187F}"/>
              </a:ext>
            </a:extLst>
          </p:cNvPr>
          <p:cNvSpPr txBox="1"/>
          <p:nvPr/>
        </p:nvSpPr>
        <p:spPr>
          <a:xfrm>
            <a:off x="7810129" y="533601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22%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34B8C7-290A-49C4-A660-6ECF3CD362FD}"/>
              </a:ext>
            </a:extLst>
          </p:cNvPr>
          <p:cNvSpPr txBox="1"/>
          <p:nvPr/>
        </p:nvSpPr>
        <p:spPr>
          <a:xfrm>
            <a:off x="9562859" y="533885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12%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2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94" y="502768"/>
            <a:ext cx="11277012" cy="1147706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Throughout most of the year approximately six in ten farmers who listen to ag radio on Saturdays do so for at least 30 minutes.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06FF45-E453-41D6-BAD8-AFEE06116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511125"/>
              </p:ext>
            </p:extLst>
          </p:nvPr>
        </p:nvGraphicFramePr>
        <p:xfrm>
          <a:off x="207937" y="1710824"/>
          <a:ext cx="11322050" cy="40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5FD7CE-F0D1-4706-AF97-FC08F1267647}"/>
              </a:ext>
            </a:extLst>
          </p:cNvPr>
          <p:cNvSpPr txBox="1"/>
          <p:nvPr/>
        </p:nvSpPr>
        <p:spPr>
          <a:xfrm>
            <a:off x="291345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21E25-81E3-4971-9C0E-2A56035A124F}"/>
              </a:ext>
            </a:extLst>
          </p:cNvPr>
          <p:cNvSpPr txBox="1"/>
          <p:nvPr/>
        </p:nvSpPr>
        <p:spPr>
          <a:xfrm>
            <a:off x="2332179" y="5605805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DF28D-3E74-42AC-BF0D-F36535D6C9C5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(n=117), Wave 2 (n=130), Wave 3 (n=109), Wave 4 (n=97)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 a typical Saturday during this time of year, how many minutes do you spend listening to farm news, weather, markets, and ag information programming on the radio?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2FC32-C085-4798-BA23-95FB7DA17A5C}"/>
              </a:ext>
            </a:extLst>
          </p:cNvPr>
          <p:cNvSpPr txBox="1"/>
          <p:nvPr/>
        </p:nvSpPr>
        <p:spPr>
          <a:xfrm>
            <a:off x="4784643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18B4C-2ABB-4883-BAD7-A159F5752EEA}"/>
              </a:ext>
            </a:extLst>
          </p:cNvPr>
          <p:cNvSpPr txBox="1"/>
          <p:nvPr/>
        </p:nvSpPr>
        <p:spPr>
          <a:xfrm>
            <a:off x="7207531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8004C-A90A-4FBF-9A1A-D048648FDA46}"/>
              </a:ext>
            </a:extLst>
          </p:cNvPr>
          <p:cNvSpPr txBox="1"/>
          <p:nvPr/>
        </p:nvSpPr>
        <p:spPr>
          <a:xfrm>
            <a:off x="9655467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395156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9330-F05C-45F0-AC12-BE7B72D5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Listeners report receiving a wide variety of topical information from ag radio; however, they are primarily listening to/for ag markets and commodity prices, weather, and local/regional ag news.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99E1C-9220-4C3B-8E05-689A2BD49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0F4273-A7B4-4BCA-BD85-46A1CD19F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41669"/>
              </p:ext>
            </p:extLst>
          </p:nvPr>
        </p:nvGraphicFramePr>
        <p:xfrm>
          <a:off x="3117850" y="2089150"/>
          <a:ext cx="8943975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4" imgW="6606646" imgH="2438337" progId="Excel.Sheet.12">
                  <p:embed/>
                </p:oleObj>
              </mc:Choice>
              <mc:Fallback>
                <p:oleObj name="Worksheet" r:id="rId4" imgW="6606646" imgH="243833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F0F4273-A7B4-4BCA-BD85-46A1CD19F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7850" y="2089150"/>
                        <a:ext cx="8943975" cy="309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60FD82-F787-42E4-BBA7-2C11CCA184F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What types of information do you get when you listen to your local farm broadcaster?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81F09-F601-4638-B805-9A39AD6D3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97" y="2202075"/>
            <a:ext cx="2402792" cy="1324793"/>
          </a:xfrm>
          <a:prstGeom prst="rect">
            <a:avLst/>
          </a:prstGeom>
        </p:spPr>
      </p:pic>
      <p:pic>
        <p:nvPicPr>
          <p:cNvPr id="9" name="Picture 8" descr="A picture containing grass, sky, outdoor, outdoor object&#10;&#10;Description automatically generated">
            <a:extLst>
              <a:ext uri="{FF2B5EF4-FFF2-40B4-BE49-F238E27FC236}">
                <a16:creationId xmlns:a16="http://schemas.microsoft.com/office/drawing/2014/main" id="{7EF73D31-5055-47D8-ADDE-377113EC9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1" y="3652709"/>
            <a:ext cx="2509097" cy="15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342351-D35F-44CF-8528-F9F8D9C3F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659110"/>
              </p:ext>
            </p:extLst>
          </p:nvPr>
        </p:nvGraphicFramePr>
        <p:xfrm>
          <a:off x="461818" y="631897"/>
          <a:ext cx="11268364" cy="458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70" y="618727"/>
            <a:ext cx="11277012" cy="1147706"/>
          </a:xfrm>
        </p:spPr>
        <p:txBody>
          <a:bodyPr>
            <a:normAutofit/>
          </a:bodyPr>
          <a:lstStyle/>
          <a:p>
            <a:r>
              <a:rPr lang="en-US" dirty="0"/>
              <a:t>The average number of types of information listened to by farmers generally varies by age group throughout the year but is between about 3 and 5.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What types of information do you get when you listen to your local farm broadcaster?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8F087-3CD0-41C1-949D-D879AADA6DAA}"/>
              </a:ext>
            </a:extLst>
          </p:cNvPr>
          <p:cNvSpPr txBox="1"/>
          <p:nvPr/>
        </p:nvSpPr>
        <p:spPr>
          <a:xfrm>
            <a:off x="1699266" y="5298202"/>
            <a:ext cx="8868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Types of information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information received from broadcaster: ag markets/commodity prices, ag weather,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local/regional ag news, world ag/trade news, farm commentary, insights from Washington, D.C./policy updates, new products, agriculture innovation, and other </a:t>
            </a:r>
          </a:p>
        </p:txBody>
      </p:sp>
    </p:spTree>
    <p:extLst>
      <p:ext uri="{BB962C8B-B14F-4D97-AF65-F5344CB8AC3E}">
        <p14:creationId xmlns:p14="http://schemas.microsoft.com/office/powerpoint/2010/main" val="57736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9330-F05C-45F0-AC12-BE7B72D5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Ag radio is most often listened to by farmers while driving their vehicles and/or operating farm equipment.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99E1C-9220-4C3B-8E05-689A2BD49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0F4273-A7B4-4BCA-BD85-46A1CD19F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46199"/>
              </p:ext>
            </p:extLst>
          </p:nvPr>
        </p:nvGraphicFramePr>
        <p:xfrm>
          <a:off x="3855655" y="2127360"/>
          <a:ext cx="8014511" cy="300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4" imgW="6088203" imgH="2438337" progId="Excel.Sheet.12">
                  <p:embed/>
                </p:oleObj>
              </mc:Choice>
              <mc:Fallback>
                <p:oleObj name="Worksheet" r:id="rId4" imgW="6088203" imgH="243833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F0F4273-A7B4-4BCA-BD85-46A1CD19F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5655" y="2127360"/>
                        <a:ext cx="8014511" cy="300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60FD82-F787-42E4-BBA7-2C11CCA184F4}"/>
              </a:ext>
            </a:extLst>
          </p:cNvPr>
          <p:cNvSpPr txBox="1"/>
          <p:nvPr/>
        </p:nvSpPr>
        <p:spPr>
          <a:xfrm>
            <a:off x="983038" y="6210322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Where do you listen to farm news, weather, markets, and ag information on the radio at this time of year?</a:t>
            </a:r>
          </a:p>
        </p:txBody>
      </p:sp>
      <p:pic>
        <p:nvPicPr>
          <p:cNvPr id="6" name="Picture 5" descr="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5E2C6EE0-0A4F-4108-A967-AAC9F4E002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72"/>
          <a:stretch/>
        </p:blipFill>
        <p:spPr>
          <a:xfrm>
            <a:off x="419100" y="2295512"/>
            <a:ext cx="3061555" cy="22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83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78316-E0C0-D74D-AEC7-25C4E973C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32" y="0"/>
            <a:ext cx="12224245" cy="68722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1CF904-EB34-4747-BD2A-C58867359FDD}"/>
              </a:ext>
            </a:extLst>
          </p:cNvPr>
          <p:cNvSpPr/>
          <p:nvPr/>
        </p:nvSpPr>
        <p:spPr>
          <a:xfrm>
            <a:off x="-8432" y="0"/>
            <a:ext cx="12224245" cy="687228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4D270-C5C1-1445-A1C2-67E720047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6C73B-5C0D-644A-ACEB-50D814D7B5B3}"/>
              </a:ext>
            </a:extLst>
          </p:cNvPr>
          <p:cNvSpPr/>
          <p:nvPr/>
        </p:nvSpPr>
        <p:spPr>
          <a:xfrm>
            <a:off x="952313" y="2111514"/>
            <a:ext cx="8184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Open Sans" charset="0"/>
                <a:cs typeface="Open Sans" charset="0"/>
              </a:rPr>
              <a:t>Farm Broadcaster Perceptions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8844E-8CF4-CE4A-A17F-890535E8A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69235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Farm broadcaster ratings are consistently favorable wave over wave.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9" y="6205661"/>
            <a:ext cx="7041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Thinking of the farm broadcaster who delivers farm news, weather, markets, and ag information, please rate them on a scale of 1 to 10, where 10 is excellent and 1 is very poor, on the following factors: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925AA-3CED-4B88-A4D0-091405230D47}"/>
              </a:ext>
            </a:extLst>
          </p:cNvPr>
          <p:cNvSpPr txBox="1"/>
          <p:nvPr/>
        </p:nvSpPr>
        <p:spPr>
          <a:xfrm>
            <a:off x="2104812" y="1484032"/>
            <a:ext cx="7982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Farm broadcaster ratings</a:t>
            </a:r>
          </a:p>
        </p:txBody>
      </p:sp>
      <p:graphicFrame>
        <p:nvGraphicFramePr>
          <p:cNvPr id="36" name="Content Placeholder 9">
            <a:extLst>
              <a:ext uri="{FF2B5EF4-FFF2-40B4-BE49-F238E27FC236}">
                <a16:creationId xmlns:a16="http://schemas.microsoft.com/office/drawing/2014/main" id="{8E7E7056-F8A9-4FC5-8540-7B27012FA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07086"/>
              </p:ext>
            </p:extLst>
          </p:nvPr>
        </p:nvGraphicFramePr>
        <p:xfrm>
          <a:off x="1321359" y="1805709"/>
          <a:ext cx="10165149" cy="15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546D53F-9C9C-4C27-938B-D6F4A6E1B3EC}"/>
              </a:ext>
            </a:extLst>
          </p:cNvPr>
          <p:cNvSpPr txBox="1"/>
          <p:nvPr/>
        </p:nvSpPr>
        <p:spPr>
          <a:xfrm>
            <a:off x="0" y="2247813"/>
            <a:ext cx="1426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credible</a:t>
            </a:r>
          </a:p>
        </p:txBody>
      </p:sp>
      <p:graphicFrame>
        <p:nvGraphicFramePr>
          <p:cNvPr id="22" name="Content Placeholder 9">
            <a:extLst>
              <a:ext uri="{FF2B5EF4-FFF2-40B4-BE49-F238E27FC236}">
                <a16:creationId xmlns:a16="http://schemas.microsoft.com/office/drawing/2014/main" id="{D177121C-EF08-4E84-890A-65416E125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360844"/>
              </p:ext>
            </p:extLst>
          </p:nvPr>
        </p:nvGraphicFramePr>
        <p:xfrm>
          <a:off x="1321359" y="3154300"/>
          <a:ext cx="10165149" cy="15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ontent Placeholder 9">
            <a:extLst>
              <a:ext uri="{FF2B5EF4-FFF2-40B4-BE49-F238E27FC236}">
                <a16:creationId xmlns:a16="http://schemas.microsoft.com/office/drawing/2014/main" id="{774345F9-16E5-46FF-A7D7-F810CF9D1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427822"/>
              </p:ext>
            </p:extLst>
          </p:nvPr>
        </p:nvGraphicFramePr>
        <p:xfrm>
          <a:off x="1321359" y="4502891"/>
          <a:ext cx="10165149" cy="15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05D2F4-DA62-45A0-B556-B876B71E193C}"/>
              </a:ext>
            </a:extLst>
          </p:cNvPr>
          <p:cNvSpPr txBox="1"/>
          <p:nvPr/>
        </p:nvSpPr>
        <p:spPr>
          <a:xfrm>
            <a:off x="0" y="3444720"/>
            <a:ext cx="142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accurate info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29795D-E09D-4071-9381-E43FEAF9EFCB}"/>
              </a:ext>
            </a:extLst>
          </p:cNvPr>
          <p:cNvSpPr txBox="1"/>
          <p:nvPr/>
        </p:nvSpPr>
        <p:spPr>
          <a:xfrm>
            <a:off x="0" y="4789718"/>
            <a:ext cx="142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timely info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CD5038-5AE8-4006-B386-F7158E96F313}"/>
              </a:ext>
            </a:extLst>
          </p:cNvPr>
          <p:cNvSpPr txBox="1"/>
          <p:nvPr/>
        </p:nvSpPr>
        <p:spPr>
          <a:xfrm>
            <a:off x="2595823" y="2117015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307CD0-58E5-4921-8107-DB944FBBECC0}"/>
              </a:ext>
            </a:extLst>
          </p:cNvPr>
          <p:cNvSpPr txBox="1"/>
          <p:nvPr/>
        </p:nvSpPr>
        <p:spPr>
          <a:xfrm>
            <a:off x="2595824" y="3460109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8.39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84E755-24DE-4EA9-A19D-077328C54CCB}"/>
              </a:ext>
            </a:extLst>
          </p:cNvPr>
          <p:cNvSpPr txBox="1"/>
          <p:nvPr/>
        </p:nvSpPr>
        <p:spPr>
          <a:xfrm>
            <a:off x="2595825" y="480870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B7D99-41A0-4F7D-B236-F059CA2C7DDC}"/>
              </a:ext>
            </a:extLst>
          </p:cNvPr>
          <p:cNvSpPr txBox="1"/>
          <p:nvPr/>
        </p:nvSpPr>
        <p:spPr>
          <a:xfrm>
            <a:off x="5597218" y="2117015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054D9-A340-433F-B197-FF04A2C9B759}"/>
              </a:ext>
            </a:extLst>
          </p:cNvPr>
          <p:cNvSpPr txBox="1"/>
          <p:nvPr/>
        </p:nvSpPr>
        <p:spPr>
          <a:xfrm>
            <a:off x="5597217" y="3460109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8.38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2E16D2-5DFB-4E54-84AE-F3552ECAF01E}"/>
              </a:ext>
            </a:extLst>
          </p:cNvPr>
          <p:cNvSpPr txBox="1"/>
          <p:nvPr/>
        </p:nvSpPr>
        <p:spPr>
          <a:xfrm>
            <a:off x="5606967" y="480870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0CBC5-4F67-43D4-8FA4-BABDA5590F79}"/>
              </a:ext>
            </a:extLst>
          </p:cNvPr>
          <p:cNvSpPr txBox="1"/>
          <p:nvPr/>
        </p:nvSpPr>
        <p:spPr>
          <a:xfrm>
            <a:off x="8556577" y="2117015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8.13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7CECDF-1C55-4FB6-A61C-7C5EE92C1087}"/>
              </a:ext>
            </a:extLst>
          </p:cNvPr>
          <p:cNvSpPr txBox="1"/>
          <p:nvPr/>
        </p:nvSpPr>
        <p:spPr>
          <a:xfrm>
            <a:off x="8556576" y="3460109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0C36DD-215A-4401-ADB5-70902CB81AB4}"/>
              </a:ext>
            </a:extLst>
          </p:cNvPr>
          <p:cNvSpPr txBox="1"/>
          <p:nvPr/>
        </p:nvSpPr>
        <p:spPr>
          <a:xfrm>
            <a:off x="8566326" y="480870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321B4F-E929-417D-9DDE-CB45A11DEE56}"/>
              </a:ext>
            </a:extLst>
          </p:cNvPr>
          <p:cNvSpPr txBox="1"/>
          <p:nvPr/>
        </p:nvSpPr>
        <p:spPr>
          <a:xfrm>
            <a:off x="11037221" y="2117015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A590FD-79BA-4FEC-AE7E-874DAF3986E2}"/>
              </a:ext>
            </a:extLst>
          </p:cNvPr>
          <p:cNvSpPr txBox="1"/>
          <p:nvPr/>
        </p:nvSpPr>
        <p:spPr>
          <a:xfrm>
            <a:off x="11037220" y="3460109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8.46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492A66-77B1-4C31-A9A8-5E1CD289EE5E}"/>
              </a:ext>
            </a:extLst>
          </p:cNvPr>
          <p:cNvSpPr txBox="1"/>
          <p:nvPr/>
        </p:nvSpPr>
        <p:spPr>
          <a:xfrm>
            <a:off x="11046970" y="480870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8.22</a:t>
            </a:r>
          </a:p>
        </p:txBody>
      </p:sp>
    </p:spTree>
    <p:extLst>
      <p:ext uri="{BB962C8B-B14F-4D97-AF65-F5344CB8AC3E}">
        <p14:creationId xmlns:p14="http://schemas.microsoft.com/office/powerpoint/2010/main" val="2592833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Conversely, </a:t>
            </a:r>
            <a:r>
              <a:rPr lang="en-US" u="sng" dirty="0"/>
              <a:t>national</a:t>
            </a:r>
            <a:r>
              <a:rPr lang="en-US" dirty="0"/>
              <a:t> media outlets are generally not regarded as credible, accurate, or timely.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9" y="6205661"/>
            <a:ext cx="6743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Thinking of national news media outlets, such as NBC, CBS, ABC, New York Times, etc., please rate them on a scale of 1 to 10, where 10 is excellent and 1 is very poor, on the following factors: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925AA-3CED-4B88-A4D0-091405230D47}"/>
              </a:ext>
            </a:extLst>
          </p:cNvPr>
          <p:cNvSpPr txBox="1"/>
          <p:nvPr/>
        </p:nvSpPr>
        <p:spPr>
          <a:xfrm>
            <a:off x="2266749" y="1418292"/>
            <a:ext cx="7982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 media outlet ratings</a:t>
            </a:r>
          </a:p>
        </p:txBody>
      </p:sp>
      <p:graphicFrame>
        <p:nvGraphicFramePr>
          <p:cNvPr id="36" name="Content Placeholder 9">
            <a:extLst>
              <a:ext uri="{FF2B5EF4-FFF2-40B4-BE49-F238E27FC236}">
                <a16:creationId xmlns:a16="http://schemas.microsoft.com/office/drawing/2014/main" id="{8E7E7056-F8A9-4FC5-8540-7B27012FA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003752"/>
              </p:ext>
            </p:extLst>
          </p:nvPr>
        </p:nvGraphicFramePr>
        <p:xfrm>
          <a:off x="1321359" y="1805709"/>
          <a:ext cx="10168128" cy="15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546D53F-9C9C-4C27-938B-D6F4A6E1B3EC}"/>
              </a:ext>
            </a:extLst>
          </p:cNvPr>
          <p:cNvSpPr txBox="1"/>
          <p:nvPr/>
        </p:nvSpPr>
        <p:spPr>
          <a:xfrm>
            <a:off x="0" y="2247813"/>
            <a:ext cx="1426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credible</a:t>
            </a:r>
          </a:p>
        </p:txBody>
      </p:sp>
      <p:graphicFrame>
        <p:nvGraphicFramePr>
          <p:cNvPr id="22" name="Content Placeholder 9">
            <a:extLst>
              <a:ext uri="{FF2B5EF4-FFF2-40B4-BE49-F238E27FC236}">
                <a16:creationId xmlns:a16="http://schemas.microsoft.com/office/drawing/2014/main" id="{D177121C-EF08-4E84-890A-65416E125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230475"/>
              </p:ext>
            </p:extLst>
          </p:nvPr>
        </p:nvGraphicFramePr>
        <p:xfrm>
          <a:off x="1321359" y="3154300"/>
          <a:ext cx="10168128" cy="15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ontent Placeholder 9">
            <a:extLst>
              <a:ext uri="{FF2B5EF4-FFF2-40B4-BE49-F238E27FC236}">
                <a16:creationId xmlns:a16="http://schemas.microsoft.com/office/drawing/2014/main" id="{774345F9-16E5-46FF-A7D7-F810CF9D1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328759"/>
              </p:ext>
            </p:extLst>
          </p:nvPr>
        </p:nvGraphicFramePr>
        <p:xfrm>
          <a:off x="1321359" y="4502891"/>
          <a:ext cx="10168128" cy="15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E05D2F4-DA62-45A0-B556-B876B71E193C}"/>
              </a:ext>
            </a:extLst>
          </p:cNvPr>
          <p:cNvSpPr txBox="1"/>
          <p:nvPr/>
        </p:nvSpPr>
        <p:spPr>
          <a:xfrm>
            <a:off x="0" y="3444720"/>
            <a:ext cx="142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accurate info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29795D-E09D-4071-9381-E43FEAF9EFCB}"/>
              </a:ext>
            </a:extLst>
          </p:cNvPr>
          <p:cNvSpPr txBox="1"/>
          <p:nvPr/>
        </p:nvSpPr>
        <p:spPr>
          <a:xfrm>
            <a:off x="0" y="4789718"/>
            <a:ext cx="142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timely info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BEC3-0357-410F-B07A-98F46A6C18B6}"/>
              </a:ext>
            </a:extLst>
          </p:cNvPr>
          <p:cNvSpPr txBox="1"/>
          <p:nvPr/>
        </p:nvSpPr>
        <p:spPr>
          <a:xfrm>
            <a:off x="2595823" y="2117015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86526B-599C-4A80-822A-1786C070C679}"/>
              </a:ext>
            </a:extLst>
          </p:cNvPr>
          <p:cNvSpPr txBox="1"/>
          <p:nvPr/>
        </p:nvSpPr>
        <p:spPr>
          <a:xfrm>
            <a:off x="2595824" y="3460109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BFD08-E2C7-4212-BF2F-A9DFDBF721B0}"/>
              </a:ext>
            </a:extLst>
          </p:cNvPr>
          <p:cNvSpPr txBox="1"/>
          <p:nvPr/>
        </p:nvSpPr>
        <p:spPr>
          <a:xfrm>
            <a:off x="2595825" y="480870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4E0332-4DB3-457C-934A-83FA9DD0F421}"/>
              </a:ext>
            </a:extLst>
          </p:cNvPr>
          <p:cNvSpPr txBox="1"/>
          <p:nvPr/>
        </p:nvSpPr>
        <p:spPr>
          <a:xfrm>
            <a:off x="5591455" y="2118976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3.67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8E148-A69F-4044-A3B8-60AF621EB6DC}"/>
              </a:ext>
            </a:extLst>
          </p:cNvPr>
          <p:cNvSpPr txBox="1"/>
          <p:nvPr/>
        </p:nvSpPr>
        <p:spPr>
          <a:xfrm>
            <a:off x="5586030" y="346207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3.69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5B4C4-6057-4217-A2C3-49986A09160F}"/>
              </a:ext>
            </a:extLst>
          </p:cNvPr>
          <p:cNvSpPr txBox="1"/>
          <p:nvPr/>
        </p:nvSpPr>
        <p:spPr>
          <a:xfrm>
            <a:off x="5586029" y="4800084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4.67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81E848-A4FD-42E9-818C-A6E7DA93FAC8}"/>
              </a:ext>
            </a:extLst>
          </p:cNvPr>
          <p:cNvSpPr txBox="1"/>
          <p:nvPr/>
        </p:nvSpPr>
        <p:spPr>
          <a:xfrm>
            <a:off x="8397303" y="210861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D9EB62-3063-49A3-9434-6AEB0EFA3CF7}"/>
              </a:ext>
            </a:extLst>
          </p:cNvPr>
          <p:cNvSpPr txBox="1"/>
          <p:nvPr/>
        </p:nvSpPr>
        <p:spPr>
          <a:xfrm>
            <a:off x="8391878" y="3451704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3.86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9AC26E-A8A2-4CA9-B9DE-A200106E1FAA}"/>
              </a:ext>
            </a:extLst>
          </p:cNvPr>
          <p:cNvSpPr txBox="1"/>
          <p:nvPr/>
        </p:nvSpPr>
        <p:spPr>
          <a:xfrm>
            <a:off x="8391877" y="4789718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4.69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12489D-9AA0-4AC7-B52E-4D731A8E2A60}"/>
              </a:ext>
            </a:extLst>
          </p:cNvPr>
          <p:cNvSpPr txBox="1"/>
          <p:nvPr/>
        </p:nvSpPr>
        <p:spPr>
          <a:xfrm>
            <a:off x="11031171" y="2117015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EA2448-9461-42F6-9197-B41E40D68E7C}"/>
              </a:ext>
            </a:extLst>
          </p:cNvPr>
          <p:cNvSpPr txBox="1"/>
          <p:nvPr/>
        </p:nvSpPr>
        <p:spPr>
          <a:xfrm>
            <a:off x="11025746" y="3460109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4.27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CD6E4F-04C3-4610-849A-769B57F4E872}"/>
              </a:ext>
            </a:extLst>
          </p:cNvPr>
          <p:cNvSpPr txBox="1"/>
          <p:nvPr/>
        </p:nvSpPr>
        <p:spPr>
          <a:xfrm>
            <a:off x="11025745" y="4798123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5.07</a:t>
            </a:r>
          </a:p>
        </p:txBody>
      </p:sp>
    </p:spTree>
    <p:extLst>
      <p:ext uri="{BB962C8B-B14F-4D97-AF65-F5344CB8AC3E}">
        <p14:creationId xmlns:p14="http://schemas.microsoft.com/office/powerpoint/2010/main" val="1148598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78316-E0C0-D74D-AEC7-25C4E973C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32" y="0"/>
            <a:ext cx="12224245" cy="68722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1CF904-EB34-4747-BD2A-C58867359FDD}"/>
              </a:ext>
            </a:extLst>
          </p:cNvPr>
          <p:cNvSpPr/>
          <p:nvPr/>
        </p:nvSpPr>
        <p:spPr>
          <a:xfrm>
            <a:off x="-8432" y="0"/>
            <a:ext cx="12200432" cy="687228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4D270-C5C1-1445-A1C2-67E720047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6C73B-5C0D-644A-ACEB-50D814D7B5B3}"/>
              </a:ext>
            </a:extLst>
          </p:cNvPr>
          <p:cNvSpPr/>
          <p:nvPr/>
        </p:nvSpPr>
        <p:spPr>
          <a:xfrm>
            <a:off x="952313" y="2111514"/>
            <a:ext cx="8184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Open Sans" charset="0"/>
                <a:cs typeface="Open Sans" charset="0"/>
              </a:rPr>
              <a:t>Podcasts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8844E-8CF4-CE4A-A17F-890535E8A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75017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 panose="020F0502020204030204" pitchFamily="34" charset="0"/>
              </a:rPr>
              <a:t>O</a:t>
            </a:r>
            <a:r>
              <a:rPr lang="en-US" dirty="0">
                <a:effectLst/>
                <a:ea typeface="Calibri" panose="020F0502020204030204" pitchFamily="34" charset="0"/>
              </a:rPr>
              <a:t>ver half of farmers surveyed have ever listened to a podcast. Listenership of a podcast in the past month is lower in Waves 3 and 4.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863942" y="6113071"/>
            <a:ext cx="87019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Have you ever listened to a podcast on any topic?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When was the last time you listened to a podcast on any topic?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DB9A65-7823-4172-BEEA-69BFDCD73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541171"/>
              </p:ext>
            </p:extLst>
          </p:nvPr>
        </p:nvGraphicFramePr>
        <p:xfrm>
          <a:off x="141079" y="1945226"/>
          <a:ext cx="5073832" cy="39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C129DE-783B-4E76-AD2E-E8E5807027DB}"/>
              </a:ext>
            </a:extLst>
          </p:cNvPr>
          <p:cNvSpPr txBox="1"/>
          <p:nvPr/>
        </p:nvSpPr>
        <p:spPr>
          <a:xfrm>
            <a:off x="403816" y="2257118"/>
            <a:ext cx="328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 listened to a podcast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939D-927B-4F0F-A416-A797B894CB8F}"/>
              </a:ext>
            </a:extLst>
          </p:cNvPr>
          <p:cNvSpPr txBox="1"/>
          <p:nvPr/>
        </p:nvSpPr>
        <p:spPr>
          <a:xfrm>
            <a:off x="4044644" y="289487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7%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494C-09C8-46BF-BD6B-2D2726EAA589}"/>
              </a:ext>
            </a:extLst>
          </p:cNvPr>
          <p:cNvSpPr txBox="1"/>
          <p:nvPr/>
        </p:nvSpPr>
        <p:spPr>
          <a:xfrm>
            <a:off x="4019928" y="3715274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93945-C62E-4C9A-A2D3-CFE6B8BD3BAC}"/>
              </a:ext>
            </a:extLst>
          </p:cNvPr>
          <p:cNvSpPr txBox="1"/>
          <p:nvPr/>
        </p:nvSpPr>
        <p:spPr>
          <a:xfrm>
            <a:off x="4019929" y="45218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334CF-6BF6-415B-95CA-7807482E9A59}"/>
              </a:ext>
            </a:extLst>
          </p:cNvPr>
          <p:cNvSpPr txBox="1"/>
          <p:nvPr/>
        </p:nvSpPr>
        <p:spPr>
          <a:xfrm>
            <a:off x="3840948" y="2255624"/>
            <a:ext cx="15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Today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A284C-3327-4CAD-A9A9-A23DE90116A5}"/>
              </a:ext>
            </a:extLst>
          </p:cNvPr>
          <p:cNvSpPr txBox="1"/>
          <p:nvPr/>
        </p:nvSpPr>
        <p:spPr>
          <a:xfrm>
            <a:off x="5612630" y="289487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17%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2F110-8736-44BC-9CEF-9EF6ACF6DADD}"/>
              </a:ext>
            </a:extLst>
          </p:cNvPr>
          <p:cNvSpPr txBox="1"/>
          <p:nvPr/>
        </p:nvSpPr>
        <p:spPr>
          <a:xfrm>
            <a:off x="5587914" y="3715274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1011D1-4929-4D70-8E57-76E3F5CA9EDD}"/>
              </a:ext>
            </a:extLst>
          </p:cNvPr>
          <p:cNvSpPr txBox="1"/>
          <p:nvPr/>
        </p:nvSpPr>
        <p:spPr>
          <a:xfrm>
            <a:off x="5587915" y="45218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D3461A-82F4-4BB2-AFD9-319E2AA6FCB5}"/>
              </a:ext>
            </a:extLst>
          </p:cNvPr>
          <p:cNvSpPr txBox="1"/>
          <p:nvPr/>
        </p:nvSpPr>
        <p:spPr>
          <a:xfrm>
            <a:off x="7180616" y="289487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12%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61BE53-FCAD-40A5-B246-F284353D7E22}"/>
              </a:ext>
            </a:extLst>
          </p:cNvPr>
          <p:cNvSpPr txBox="1"/>
          <p:nvPr/>
        </p:nvSpPr>
        <p:spPr>
          <a:xfrm>
            <a:off x="7155900" y="3715274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07D92-82DC-4D1C-AD5E-5B9C070D23B1}"/>
              </a:ext>
            </a:extLst>
          </p:cNvPr>
          <p:cNvSpPr txBox="1"/>
          <p:nvPr/>
        </p:nvSpPr>
        <p:spPr>
          <a:xfrm>
            <a:off x="7155901" y="45218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786372-415C-49BF-B920-C1B0209C84A1}"/>
              </a:ext>
            </a:extLst>
          </p:cNvPr>
          <p:cNvSpPr txBox="1"/>
          <p:nvPr/>
        </p:nvSpPr>
        <p:spPr>
          <a:xfrm>
            <a:off x="8748602" y="289487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12%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40A599-3072-4614-8BFC-CE000719BE5D}"/>
              </a:ext>
            </a:extLst>
          </p:cNvPr>
          <p:cNvSpPr txBox="1"/>
          <p:nvPr/>
        </p:nvSpPr>
        <p:spPr>
          <a:xfrm>
            <a:off x="8723886" y="3715274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0FB667-BD54-4C87-9A9F-81B6DE02C400}"/>
              </a:ext>
            </a:extLst>
          </p:cNvPr>
          <p:cNvSpPr txBox="1"/>
          <p:nvPr/>
        </p:nvSpPr>
        <p:spPr>
          <a:xfrm>
            <a:off x="8723887" y="45218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378560-AF36-4EC1-A4C4-4A7486714041}"/>
              </a:ext>
            </a:extLst>
          </p:cNvPr>
          <p:cNvSpPr txBox="1"/>
          <p:nvPr/>
        </p:nvSpPr>
        <p:spPr>
          <a:xfrm>
            <a:off x="5408934" y="2255624"/>
            <a:ext cx="15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This week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FC98A5-06F6-4CBA-B087-2F28F5BED8A0}"/>
              </a:ext>
            </a:extLst>
          </p:cNvPr>
          <p:cNvSpPr txBox="1"/>
          <p:nvPr/>
        </p:nvSpPr>
        <p:spPr>
          <a:xfrm>
            <a:off x="6976920" y="2255624"/>
            <a:ext cx="155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This month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57D7DC-3D46-4E89-90F9-527473E07ED8}"/>
              </a:ext>
            </a:extLst>
          </p:cNvPr>
          <p:cNvSpPr txBox="1"/>
          <p:nvPr/>
        </p:nvSpPr>
        <p:spPr>
          <a:xfrm>
            <a:off x="8544906" y="2009403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Within past 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 months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760DF-1786-4A73-B9F3-0334302E681C}"/>
              </a:ext>
            </a:extLst>
          </p:cNvPr>
          <p:cNvSpPr txBox="1"/>
          <p:nvPr/>
        </p:nvSpPr>
        <p:spPr>
          <a:xfrm>
            <a:off x="10316588" y="289487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5%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B5261B-4E2F-4FB6-A995-D602CE5475B4}"/>
              </a:ext>
            </a:extLst>
          </p:cNvPr>
          <p:cNvSpPr txBox="1"/>
          <p:nvPr/>
        </p:nvSpPr>
        <p:spPr>
          <a:xfrm>
            <a:off x="10291872" y="3715274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53BAF1-0F18-4B89-852E-44CFA70C8893}"/>
              </a:ext>
            </a:extLst>
          </p:cNvPr>
          <p:cNvSpPr txBox="1"/>
          <p:nvPr/>
        </p:nvSpPr>
        <p:spPr>
          <a:xfrm>
            <a:off x="10291873" y="45218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73C2D1-E8BE-458E-9E48-042E20BB1345}"/>
              </a:ext>
            </a:extLst>
          </p:cNvPr>
          <p:cNvSpPr txBox="1"/>
          <p:nvPr/>
        </p:nvSpPr>
        <p:spPr>
          <a:xfrm>
            <a:off x="10112892" y="2009403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More than 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 months ago</a:t>
            </a:r>
          </a:p>
        </p:txBody>
      </p:sp>
      <p:pic>
        <p:nvPicPr>
          <p:cNvPr id="11" name="Graphic 10" descr="Podcast with solid fill">
            <a:extLst>
              <a:ext uri="{FF2B5EF4-FFF2-40B4-BE49-F238E27FC236}">
                <a16:creationId xmlns:a16="http://schemas.microsoft.com/office/drawing/2014/main" id="{0A0884E3-020E-4812-8AAA-C2803B0B1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4597" y="1636460"/>
            <a:ext cx="584024" cy="5840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8D5B3D0-5E23-4EF4-9760-9ABB38BEC2BC}"/>
              </a:ext>
            </a:extLst>
          </p:cNvPr>
          <p:cNvSpPr txBox="1"/>
          <p:nvPr/>
        </p:nvSpPr>
        <p:spPr>
          <a:xfrm>
            <a:off x="4019928" y="533259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6CCB6C-F8B7-41F1-8851-532AC330A9D7}"/>
              </a:ext>
            </a:extLst>
          </p:cNvPr>
          <p:cNvSpPr txBox="1"/>
          <p:nvPr/>
        </p:nvSpPr>
        <p:spPr>
          <a:xfrm>
            <a:off x="5587914" y="533259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764B8-99F9-400B-8256-95D0F0BE6403}"/>
              </a:ext>
            </a:extLst>
          </p:cNvPr>
          <p:cNvSpPr txBox="1"/>
          <p:nvPr/>
        </p:nvSpPr>
        <p:spPr>
          <a:xfrm>
            <a:off x="7155900" y="533259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1CA926-81F5-4C73-8AA5-EDA7ADD532ED}"/>
              </a:ext>
            </a:extLst>
          </p:cNvPr>
          <p:cNvSpPr txBox="1"/>
          <p:nvPr/>
        </p:nvSpPr>
        <p:spPr>
          <a:xfrm>
            <a:off x="8723886" y="533259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B4B2D2-54B3-4E2B-9E01-6C83A929D637}"/>
              </a:ext>
            </a:extLst>
          </p:cNvPr>
          <p:cNvSpPr txBox="1"/>
          <p:nvPr/>
        </p:nvSpPr>
        <p:spPr>
          <a:xfrm>
            <a:off x="10291872" y="533259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170021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D483091-9230-5347-8937-B8DCE61FB81F}"/>
              </a:ext>
            </a:extLst>
          </p:cNvPr>
          <p:cNvSpPr/>
          <p:nvPr/>
        </p:nvSpPr>
        <p:spPr>
          <a:xfrm>
            <a:off x="0" y="0"/>
            <a:ext cx="4831080" cy="6858000"/>
          </a:xfrm>
          <a:prstGeom prst="rect">
            <a:avLst/>
          </a:prstGeom>
          <a:solidFill>
            <a:srgbClr val="20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79722-5C2D-ED4E-9579-5175A487E26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050" b="0" i="0" u="none" strike="noStrike" kern="1200" cap="none">
                <a:solidFill>
                  <a:srgbClr val="A5A5A5"/>
                </a:solidFill>
                <a:latin typeface="Helvetica Light" panose="020B0403020202020204" pitchFamily="34" charset="0"/>
                <a:ea typeface="Helvetica Neue"/>
                <a:cs typeface="Helvetica Neue"/>
                <a:sym typeface="Helvetica Neue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050" b="0" i="0" u="none" strike="noStrike" kern="1200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050" b="0" i="0" u="none" strike="noStrike" kern="1200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050" b="0" i="0" u="none" strike="noStrike" kern="1200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050" b="0" i="0" u="none" strike="noStrike" kern="1200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050" b="0" i="0" u="none" strike="noStrike" kern="1200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050" b="0" i="0" u="none" strike="noStrike" kern="1200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050" b="0" i="0" u="none" strike="noStrike" kern="1200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050" b="0" i="0" u="none" strike="noStrike" kern="1200" cap="non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Helvetica Light" panose="020B0403020202020204" pitchFamily="34" charset="0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Helvetica Light" panose="020B0403020202020204" pitchFamily="34" charset="0"/>
              <a:sym typeface="Helvetica Neue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2955EFB-1D5C-FA4D-9452-62DA4A203970}"/>
              </a:ext>
            </a:extLst>
          </p:cNvPr>
          <p:cNvSpPr txBox="1">
            <a:spLocks/>
          </p:cNvSpPr>
          <p:nvPr/>
        </p:nvSpPr>
        <p:spPr>
          <a:xfrm>
            <a:off x="580018" y="1466168"/>
            <a:ext cx="3744527" cy="1845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Helvetica" pitchFamily="2" charset="0"/>
              </a:rPr>
              <a:t>Research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93B4-D0DD-44FA-8473-CC8768298D83}"/>
              </a:ext>
            </a:extLst>
          </p:cNvPr>
          <p:cNvSpPr txBox="1"/>
          <p:nvPr/>
        </p:nvSpPr>
        <p:spPr>
          <a:xfrm>
            <a:off x="7768227" y="500113"/>
            <a:ext cx="384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Wave 1 - phone interviews</a:t>
            </a:r>
          </a:p>
          <a:p>
            <a:r>
              <a:rPr lang="en-US" sz="2000" dirty="0">
                <a:latin typeface="Helvetica" pitchFamily="2" charset="0"/>
              </a:rPr>
              <a:t>1/11/2021 – 1/23/2021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4DF4F-AAAD-43A2-80EC-71AF586F44E0}"/>
              </a:ext>
            </a:extLst>
          </p:cNvPr>
          <p:cNvSpPr txBox="1"/>
          <p:nvPr/>
        </p:nvSpPr>
        <p:spPr>
          <a:xfrm>
            <a:off x="580564" y="3311376"/>
            <a:ext cx="4019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Respondents have to be a primary/shared decision maker of a farming operation with GFI of $100K or more, have an ag radio station available, and listen to ag radio during the time of year interviewed.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0E798-9B30-4429-AEB3-727EED58F6EB}"/>
              </a:ext>
            </a:extLst>
          </p:cNvPr>
          <p:cNvGrpSpPr/>
          <p:nvPr/>
        </p:nvGrpSpPr>
        <p:grpSpPr>
          <a:xfrm>
            <a:off x="6096000" y="138387"/>
            <a:ext cx="1270188" cy="1270188"/>
            <a:chOff x="6096000" y="1043733"/>
            <a:chExt cx="1270188" cy="12701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ED094B-5118-4537-BD8D-4ED9178A90C8}"/>
                </a:ext>
              </a:extLst>
            </p:cNvPr>
            <p:cNvSpPr/>
            <p:nvPr/>
          </p:nvSpPr>
          <p:spPr>
            <a:xfrm>
              <a:off x="6096000" y="1043733"/>
              <a:ext cx="1270188" cy="12701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39F66352-E0B2-4D58-B04E-14D6622B7A8B}"/>
                </a:ext>
              </a:extLst>
            </p:cNvPr>
            <p:cNvSpPr txBox="1"/>
            <p:nvPr/>
          </p:nvSpPr>
          <p:spPr>
            <a:xfrm>
              <a:off x="6096000" y="1263328"/>
              <a:ext cx="1264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C23724"/>
                  </a:solidFill>
                  <a:latin typeface="Helvetica" pitchFamily="2" charset="0"/>
                </a:rPr>
                <a:t>202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CC5D31-9576-4057-84BF-28AC52D59FA5}"/>
              </a:ext>
            </a:extLst>
          </p:cNvPr>
          <p:cNvSpPr txBox="1"/>
          <p:nvPr/>
        </p:nvSpPr>
        <p:spPr>
          <a:xfrm>
            <a:off x="7768227" y="2100544"/>
            <a:ext cx="384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Wave 2 - phone interviews</a:t>
            </a:r>
          </a:p>
          <a:p>
            <a:r>
              <a:rPr lang="en-US" sz="2000" dirty="0">
                <a:latin typeface="Helvetica" pitchFamily="2" charset="0"/>
              </a:rPr>
              <a:t>4/6/2021 – 4/22/2021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099751-9E8C-40E4-999A-40DD62059188}"/>
              </a:ext>
            </a:extLst>
          </p:cNvPr>
          <p:cNvGrpSpPr/>
          <p:nvPr/>
        </p:nvGrpSpPr>
        <p:grpSpPr>
          <a:xfrm>
            <a:off x="6096000" y="1738818"/>
            <a:ext cx="1270188" cy="1270188"/>
            <a:chOff x="6096000" y="1043733"/>
            <a:chExt cx="1270188" cy="127018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87AB95-35B3-462E-BF46-F3A2222CDB6D}"/>
                </a:ext>
              </a:extLst>
            </p:cNvPr>
            <p:cNvSpPr/>
            <p:nvPr/>
          </p:nvSpPr>
          <p:spPr>
            <a:xfrm>
              <a:off x="6096000" y="1043733"/>
              <a:ext cx="1270188" cy="12701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AEBA6DC3-8A2E-4082-BF64-1924D9CE73AC}"/>
                </a:ext>
              </a:extLst>
            </p:cNvPr>
            <p:cNvSpPr txBox="1"/>
            <p:nvPr/>
          </p:nvSpPr>
          <p:spPr>
            <a:xfrm>
              <a:off x="6096000" y="1263328"/>
              <a:ext cx="1264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C23724"/>
                  </a:solidFill>
                  <a:latin typeface="Helvetica" pitchFamily="2" charset="0"/>
                </a:rPr>
                <a:t>197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FA9F59-8788-4C52-8A1A-72FF0BDB1D1A}"/>
              </a:ext>
            </a:extLst>
          </p:cNvPr>
          <p:cNvSpPr txBox="1"/>
          <p:nvPr/>
        </p:nvSpPr>
        <p:spPr>
          <a:xfrm>
            <a:off x="7768227" y="3700975"/>
            <a:ext cx="384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Wave 3 - phone interviews</a:t>
            </a:r>
          </a:p>
          <a:p>
            <a:r>
              <a:rPr lang="en-US" sz="2000" dirty="0">
                <a:latin typeface="Helvetica" pitchFamily="2" charset="0"/>
              </a:rPr>
              <a:t>7/6/2021 – 7/30/2021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7F1921-2DAB-469B-9CEA-A3AF45B98DA8}"/>
              </a:ext>
            </a:extLst>
          </p:cNvPr>
          <p:cNvGrpSpPr/>
          <p:nvPr/>
        </p:nvGrpSpPr>
        <p:grpSpPr>
          <a:xfrm>
            <a:off x="6096000" y="3339249"/>
            <a:ext cx="1270188" cy="1270188"/>
            <a:chOff x="6096000" y="1043733"/>
            <a:chExt cx="1270188" cy="127018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0E5FCA-C3CB-4760-BD4A-BEE96B49C180}"/>
                </a:ext>
              </a:extLst>
            </p:cNvPr>
            <p:cNvSpPr/>
            <p:nvPr/>
          </p:nvSpPr>
          <p:spPr>
            <a:xfrm>
              <a:off x="6096000" y="1043733"/>
              <a:ext cx="1270188" cy="12701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5782DB03-606D-44FF-8AF4-FB5F9C7BD157}"/>
                </a:ext>
              </a:extLst>
            </p:cNvPr>
            <p:cNvSpPr txBox="1"/>
            <p:nvPr/>
          </p:nvSpPr>
          <p:spPr>
            <a:xfrm>
              <a:off x="6096000" y="1263328"/>
              <a:ext cx="1264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C23724"/>
                  </a:solidFill>
                  <a:latin typeface="Helvetica" pitchFamily="2" charset="0"/>
                </a:rPr>
                <a:t>200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8B49C79-DC29-408B-AF90-CEAEC5D7B7BE}"/>
              </a:ext>
            </a:extLst>
          </p:cNvPr>
          <p:cNvSpPr txBox="1"/>
          <p:nvPr/>
        </p:nvSpPr>
        <p:spPr>
          <a:xfrm>
            <a:off x="7768227" y="5301406"/>
            <a:ext cx="384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Wave 4 - phone interviews</a:t>
            </a:r>
          </a:p>
          <a:p>
            <a:r>
              <a:rPr lang="en-US" sz="2000" dirty="0">
                <a:latin typeface="Helvetica" pitchFamily="2" charset="0"/>
              </a:rPr>
              <a:t>10/25/2021 – 1/8/2022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501553-FE2E-43A4-AF70-160610DD30A6}"/>
              </a:ext>
            </a:extLst>
          </p:cNvPr>
          <p:cNvGrpSpPr/>
          <p:nvPr/>
        </p:nvGrpSpPr>
        <p:grpSpPr>
          <a:xfrm>
            <a:off x="6096000" y="4939680"/>
            <a:ext cx="1270188" cy="1270188"/>
            <a:chOff x="6096000" y="1043733"/>
            <a:chExt cx="1270188" cy="127018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F83CA5-59C5-4EB4-844F-B3FA6637BB33}"/>
                </a:ext>
              </a:extLst>
            </p:cNvPr>
            <p:cNvSpPr/>
            <p:nvPr/>
          </p:nvSpPr>
          <p:spPr>
            <a:xfrm>
              <a:off x="6096000" y="1043733"/>
              <a:ext cx="1270188" cy="12701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AFF75F24-78A2-4ECC-93FA-CD0B6C603E25}"/>
                </a:ext>
              </a:extLst>
            </p:cNvPr>
            <p:cNvSpPr txBox="1"/>
            <p:nvPr/>
          </p:nvSpPr>
          <p:spPr>
            <a:xfrm>
              <a:off x="6096000" y="1263328"/>
              <a:ext cx="1264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C23724"/>
                  </a:solidFill>
                  <a:latin typeface="Helvetica" pitchFamily="2" charset="0"/>
                </a:rPr>
                <a:t>195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740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FF939D-927B-4F0F-A416-A797B894CB8F}"/>
              </a:ext>
            </a:extLst>
          </p:cNvPr>
          <p:cNvSpPr txBox="1"/>
          <p:nvPr/>
        </p:nvSpPr>
        <p:spPr>
          <a:xfrm>
            <a:off x="4204903" y="2895544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4%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quarter of all farmers surveyed have listened to a podcast on an agricultural topic within the last month.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863942" y="6138514"/>
            <a:ext cx="87019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Have you ever listened to a podcast about an agricultural topic?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When was the last time you listened to a podcast on an agricultural topic?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129DE-783B-4E76-AD2E-E8E5807027DB}"/>
              </a:ext>
            </a:extLst>
          </p:cNvPr>
          <p:cNvSpPr txBox="1"/>
          <p:nvPr/>
        </p:nvSpPr>
        <p:spPr>
          <a:xfrm>
            <a:off x="531759" y="2090892"/>
            <a:ext cx="3544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 listened to an ag podcast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494C-09C8-46BF-BD6B-2D2726EAA589}"/>
              </a:ext>
            </a:extLst>
          </p:cNvPr>
          <p:cNvSpPr txBox="1"/>
          <p:nvPr/>
        </p:nvSpPr>
        <p:spPr>
          <a:xfrm>
            <a:off x="4180187" y="371593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93945-C62E-4C9A-A2D3-CFE6B8BD3BAC}"/>
              </a:ext>
            </a:extLst>
          </p:cNvPr>
          <p:cNvSpPr txBox="1"/>
          <p:nvPr/>
        </p:nvSpPr>
        <p:spPr>
          <a:xfrm>
            <a:off x="4180188" y="452256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F2082-FE9C-4950-9FE3-57E25EFD4FAD}"/>
              </a:ext>
            </a:extLst>
          </p:cNvPr>
          <p:cNvSpPr txBox="1"/>
          <p:nvPr/>
        </p:nvSpPr>
        <p:spPr>
          <a:xfrm>
            <a:off x="4180189" y="534032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334CF-6BF6-415B-95CA-7807482E9A59}"/>
              </a:ext>
            </a:extLst>
          </p:cNvPr>
          <p:cNvSpPr txBox="1"/>
          <p:nvPr/>
        </p:nvSpPr>
        <p:spPr>
          <a:xfrm>
            <a:off x="4001207" y="2091557"/>
            <a:ext cx="168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Today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A284C-3327-4CAD-A9A9-A23DE90116A5}"/>
              </a:ext>
            </a:extLst>
          </p:cNvPr>
          <p:cNvSpPr txBox="1"/>
          <p:nvPr/>
        </p:nvSpPr>
        <p:spPr>
          <a:xfrm>
            <a:off x="5444889" y="290440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12%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2F110-8736-44BC-9CEF-9EF6ACF6DADD}"/>
              </a:ext>
            </a:extLst>
          </p:cNvPr>
          <p:cNvSpPr txBox="1"/>
          <p:nvPr/>
        </p:nvSpPr>
        <p:spPr>
          <a:xfrm>
            <a:off x="5420173" y="37247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1011D1-4929-4D70-8E57-76E3F5CA9EDD}"/>
              </a:ext>
            </a:extLst>
          </p:cNvPr>
          <p:cNvSpPr txBox="1"/>
          <p:nvPr/>
        </p:nvSpPr>
        <p:spPr>
          <a:xfrm>
            <a:off x="5420174" y="4531422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D72CE-53B3-4E8F-A397-40BE2BD826F8}"/>
              </a:ext>
            </a:extLst>
          </p:cNvPr>
          <p:cNvSpPr txBox="1"/>
          <p:nvPr/>
        </p:nvSpPr>
        <p:spPr>
          <a:xfrm>
            <a:off x="5420175" y="5349180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D3461A-82F4-4BB2-AFD9-319E2AA6FCB5}"/>
              </a:ext>
            </a:extLst>
          </p:cNvPr>
          <p:cNvSpPr txBox="1"/>
          <p:nvPr/>
        </p:nvSpPr>
        <p:spPr>
          <a:xfrm>
            <a:off x="7061814" y="2894879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13%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61BE53-FCAD-40A5-B246-F284353D7E22}"/>
              </a:ext>
            </a:extLst>
          </p:cNvPr>
          <p:cNvSpPr txBox="1"/>
          <p:nvPr/>
        </p:nvSpPr>
        <p:spPr>
          <a:xfrm>
            <a:off x="7037098" y="3715274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707D92-82DC-4D1C-AD5E-5B9C070D23B1}"/>
              </a:ext>
            </a:extLst>
          </p:cNvPr>
          <p:cNvSpPr txBox="1"/>
          <p:nvPr/>
        </p:nvSpPr>
        <p:spPr>
          <a:xfrm>
            <a:off x="7037099" y="45218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8DD073-2E23-4C15-A65D-AA999FDDFD0D}"/>
              </a:ext>
            </a:extLst>
          </p:cNvPr>
          <p:cNvSpPr txBox="1"/>
          <p:nvPr/>
        </p:nvSpPr>
        <p:spPr>
          <a:xfrm>
            <a:off x="7037100" y="533965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786372-415C-49BF-B920-C1B0209C84A1}"/>
              </a:ext>
            </a:extLst>
          </p:cNvPr>
          <p:cNvSpPr txBox="1"/>
          <p:nvPr/>
        </p:nvSpPr>
        <p:spPr>
          <a:xfrm>
            <a:off x="8768229" y="289772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11%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40A599-3072-4614-8BFC-CE000719BE5D}"/>
              </a:ext>
            </a:extLst>
          </p:cNvPr>
          <p:cNvSpPr txBox="1"/>
          <p:nvPr/>
        </p:nvSpPr>
        <p:spPr>
          <a:xfrm>
            <a:off x="8743513" y="371811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0FB667-BD54-4C87-9A9F-81B6DE02C400}"/>
              </a:ext>
            </a:extLst>
          </p:cNvPr>
          <p:cNvSpPr txBox="1"/>
          <p:nvPr/>
        </p:nvSpPr>
        <p:spPr>
          <a:xfrm>
            <a:off x="8743514" y="4524740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1A413C-7168-4760-A589-F3B8629AC183}"/>
              </a:ext>
            </a:extLst>
          </p:cNvPr>
          <p:cNvSpPr txBox="1"/>
          <p:nvPr/>
        </p:nvSpPr>
        <p:spPr>
          <a:xfrm>
            <a:off x="8743515" y="534249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378560-AF36-4EC1-A4C4-4A7486714041}"/>
              </a:ext>
            </a:extLst>
          </p:cNvPr>
          <p:cNvSpPr txBox="1"/>
          <p:nvPr/>
        </p:nvSpPr>
        <p:spPr>
          <a:xfrm>
            <a:off x="5092964" y="2090892"/>
            <a:ext cx="2019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This week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FC98A5-06F6-4CBA-B087-2F28F5BED8A0}"/>
              </a:ext>
            </a:extLst>
          </p:cNvPr>
          <p:cNvSpPr txBox="1"/>
          <p:nvPr/>
        </p:nvSpPr>
        <p:spPr>
          <a:xfrm>
            <a:off x="6947608" y="2090892"/>
            <a:ext cx="1501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This month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57D7DC-3D46-4E89-90F9-527473E07ED8}"/>
              </a:ext>
            </a:extLst>
          </p:cNvPr>
          <p:cNvSpPr txBox="1"/>
          <p:nvPr/>
        </p:nvSpPr>
        <p:spPr>
          <a:xfrm>
            <a:off x="8564533" y="2009403"/>
            <a:ext cx="168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Within past 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 months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760DF-1786-4A73-B9F3-0334302E681C}"/>
              </a:ext>
            </a:extLst>
          </p:cNvPr>
          <p:cNvSpPr txBox="1"/>
          <p:nvPr/>
        </p:nvSpPr>
        <p:spPr>
          <a:xfrm>
            <a:off x="10476847" y="289972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5%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B5261B-4E2F-4FB6-A995-D602CE5475B4}"/>
              </a:ext>
            </a:extLst>
          </p:cNvPr>
          <p:cNvSpPr txBox="1"/>
          <p:nvPr/>
        </p:nvSpPr>
        <p:spPr>
          <a:xfrm>
            <a:off x="10452131" y="372012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53BAF1-0F18-4B89-852E-44CFA70C8893}"/>
              </a:ext>
            </a:extLst>
          </p:cNvPr>
          <p:cNvSpPr txBox="1"/>
          <p:nvPr/>
        </p:nvSpPr>
        <p:spPr>
          <a:xfrm>
            <a:off x="10452132" y="4526745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2A00D8-3260-4EB0-AC56-024EADCBE242}"/>
              </a:ext>
            </a:extLst>
          </p:cNvPr>
          <p:cNvSpPr txBox="1"/>
          <p:nvPr/>
        </p:nvSpPr>
        <p:spPr>
          <a:xfrm>
            <a:off x="10452133" y="534450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73C2D1-E8BE-458E-9E48-042E20BB1345}"/>
              </a:ext>
            </a:extLst>
          </p:cNvPr>
          <p:cNvSpPr txBox="1"/>
          <p:nvPr/>
        </p:nvSpPr>
        <p:spPr>
          <a:xfrm>
            <a:off x="10273151" y="2011408"/>
            <a:ext cx="168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More than 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Open Sans Light" charset="0"/>
                <a:cs typeface="Helvetica" panose="020B0604020202020204" pitchFamily="34" charset="0"/>
              </a:rPr>
              <a:t>6 months ago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4B3044A-C683-4B26-BC96-D0207EEBC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245130"/>
              </p:ext>
            </p:extLst>
          </p:nvPr>
        </p:nvGraphicFramePr>
        <p:xfrm>
          <a:off x="141079" y="1945227"/>
          <a:ext cx="4063824" cy="390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9" name="Graphic 38" descr="Podcast with solid fill">
            <a:extLst>
              <a:ext uri="{FF2B5EF4-FFF2-40B4-BE49-F238E27FC236}">
                <a16:creationId xmlns:a16="http://schemas.microsoft.com/office/drawing/2014/main" id="{E575E904-3C0E-494B-BDB6-3C567E350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7021" y="1464332"/>
            <a:ext cx="584024" cy="5840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C992656-EDB2-4CDE-818A-5056F96B1204}"/>
              </a:ext>
            </a:extLst>
          </p:cNvPr>
          <p:cNvSpPr txBox="1"/>
          <p:nvPr/>
        </p:nvSpPr>
        <p:spPr>
          <a:xfrm>
            <a:off x="4180187" y="5292856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D765A7-6FC4-4383-BB20-8992D4EA5D92}"/>
              </a:ext>
            </a:extLst>
          </p:cNvPr>
          <p:cNvSpPr txBox="1"/>
          <p:nvPr/>
        </p:nvSpPr>
        <p:spPr>
          <a:xfrm>
            <a:off x="5420173" y="5301715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8AF585-6D5E-4ADF-A961-4E06140119EE}"/>
              </a:ext>
            </a:extLst>
          </p:cNvPr>
          <p:cNvSpPr txBox="1"/>
          <p:nvPr/>
        </p:nvSpPr>
        <p:spPr>
          <a:xfrm>
            <a:off x="7037098" y="5292191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5D6922-E7DD-4E92-861C-239583CC0911}"/>
              </a:ext>
            </a:extLst>
          </p:cNvPr>
          <p:cNvSpPr txBox="1"/>
          <p:nvPr/>
        </p:nvSpPr>
        <p:spPr>
          <a:xfrm>
            <a:off x="8743513" y="5295033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F6944-0711-4C8F-9B5B-13EB74E0C603}"/>
              </a:ext>
            </a:extLst>
          </p:cNvPr>
          <p:cNvSpPr txBox="1"/>
          <p:nvPr/>
        </p:nvSpPr>
        <p:spPr>
          <a:xfrm>
            <a:off x="10452131" y="5297038"/>
            <a:ext cx="132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650594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78316-E0C0-D74D-AEC7-25C4E973C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32" y="0"/>
            <a:ext cx="12224245" cy="68722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1CF904-EB34-4747-BD2A-C58867359FDD}"/>
              </a:ext>
            </a:extLst>
          </p:cNvPr>
          <p:cNvSpPr/>
          <p:nvPr/>
        </p:nvSpPr>
        <p:spPr>
          <a:xfrm>
            <a:off x="-8432" y="0"/>
            <a:ext cx="12200432" cy="687228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4D270-C5C1-1445-A1C2-67E720047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6C73B-5C0D-644A-ACEB-50D814D7B5B3}"/>
              </a:ext>
            </a:extLst>
          </p:cNvPr>
          <p:cNvSpPr/>
          <p:nvPr/>
        </p:nvSpPr>
        <p:spPr>
          <a:xfrm>
            <a:off x="952313" y="2111514"/>
            <a:ext cx="8184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Open Sans" charset="0"/>
                <a:cs typeface="Open Sans" charset="0"/>
              </a:rPr>
              <a:t>Other 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8844E-8CF4-CE4A-A17F-890535E8A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27689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 large portion of farmers who listen to ag radio tune into ag related television throughout the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 you watch television for any ag-related programming and information during this time of year?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C771A6-2136-4F42-A2A2-CEC0C9F7A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018615"/>
              </p:ext>
            </p:extLst>
          </p:nvPr>
        </p:nvGraphicFramePr>
        <p:xfrm>
          <a:off x="1633919" y="1653309"/>
          <a:ext cx="9154525" cy="455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1281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Ag television viewers watch ag programming most during Waves 1 &amp; 4, time in which farmers are less likely to be in-field.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06FF45-E453-41D6-BAD8-AFEE06116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046863"/>
              </p:ext>
            </p:extLst>
          </p:nvPr>
        </p:nvGraphicFramePr>
        <p:xfrm>
          <a:off x="207937" y="1678918"/>
          <a:ext cx="11322050" cy="40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5FD7CE-F0D1-4706-AF97-FC08F1267647}"/>
              </a:ext>
            </a:extLst>
          </p:cNvPr>
          <p:cNvSpPr txBox="1"/>
          <p:nvPr/>
        </p:nvSpPr>
        <p:spPr>
          <a:xfrm>
            <a:off x="291345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21E25-81E3-4971-9C0E-2A56035A124F}"/>
              </a:ext>
            </a:extLst>
          </p:cNvPr>
          <p:cNvSpPr txBox="1"/>
          <p:nvPr/>
        </p:nvSpPr>
        <p:spPr>
          <a:xfrm>
            <a:off x="2332179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8F671-6D43-467B-BF4D-A4E03B8F2F88}"/>
              </a:ext>
            </a:extLst>
          </p:cNvPr>
          <p:cNvSpPr txBox="1"/>
          <p:nvPr/>
        </p:nvSpPr>
        <p:spPr>
          <a:xfrm>
            <a:off x="922706" y="6138514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(n=140), Wave 2 (n=117), Wave 3 (n=112), Wave 4 (n=117)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How many minutes a day would you say you watch ag programming on television?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87D03-02E1-41D9-85F1-2E819930F491}"/>
              </a:ext>
            </a:extLst>
          </p:cNvPr>
          <p:cNvSpPr txBox="1"/>
          <p:nvPr/>
        </p:nvSpPr>
        <p:spPr>
          <a:xfrm>
            <a:off x="4784643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4F2DE-646A-4886-AA2C-7768C75D649F}"/>
              </a:ext>
            </a:extLst>
          </p:cNvPr>
          <p:cNvSpPr txBox="1"/>
          <p:nvPr/>
        </p:nvSpPr>
        <p:spPr>
          <a:xfrm>
            <a:off x="7227754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0D929-17B7-4010-9D4B-CE8FA9B98C08}"/>
              </a:ext>
            </a:extLst>
          </p:cNvPr>
          <p:cNvSpPr txBox="1"/>
          <p:nvPr/>
        </p:nvSpPr>
        <p:spPr>
          <a:xfrm>
            <a:off x="9634917" y="5600117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73748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Farmers are online looking for farm news, weather, markets, and ag information throughout the day, most notably in the mornings and evenings.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During a typical day, at what times are you online looking for farm news, weather, markets, and ag information?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342351-D35F-44CF-8528-F9F8D9C3F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125569"/>
              </p:ext>
            </p:extLst>
          </p:nvPr>
        </p:nvGraphicFramePr>
        <p:xfrm>
          <a:off x="765642" y="935537"/>
          <a:ext cx="10846340" cy="458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072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Facebook and YouTube are used by about half of farmers on a typical day.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9" y="6205661"/>
            <a:ext cx="863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cs typeface="Helvetica" charset="0"/>
              </a:rPr>
              <a:t>On a typical day during this time of year, how many minutes do you spend on each of the following?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925AA-3CED-4B88-A4D0-091405230D47}"/>
              </a:ext>
            </a:extLst>
          </p:cNvPr>
          <p:cNvSpPr txBox="1"/>
          <p:nvPr/>
        </p:nvSpPr>
        <p:spPr>
          <a:xfrm>
            <a:off x="2100489" y="1612007"/>
            <a:ext cx="7982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Spend one or more minutes in typical day</a:t>
            </a:r>
          </a:p>
        </p:txBody>
      </p:sp>
      <p:graphicFrame>
        <p:nvGraphicFramePr>
          <p:cNvPr id="36" name="Content Placeholder 9">
            <a:extLst>
              <a:ext uri="{FF2B5EF4-FFF2-40B4-BE49-F238E27FC236}">
                <a16:creationId xmlns:a16="http://schemas.microsoft.com/office/drawing/2014/main" id="{8E7E7056-F8A9-4FC5-8540-7B27012FA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228068"/>
              </p:ext>
            </p:extLst>
          </p:nvPr>
        </p:nvGraphicFramePr>
        <p:xfrm>
          <a:off x="1321359" y="1805709"/>
          <a:ext cx="10507848" cy="15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9">
            <a:extLst>
              <a:ext uri="{FF2B5EF4-FFF2-40B4-BE49-F238E27FC236}">
                <a16:creationId xmlns:a16="http://schemas.microsoft.com/office/drawing/2014/main" id="{D177121C-EF08-4E84-890A-65416E125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10136"/>
              </p:ext>
            </p:extLst>
          </p:nvPr>
        </p:nvGraphicFramePr>
        <p:xfrm>
          <a:off x="1321359" y="3154300"/>
          <a:ext cx="10507848" cy="15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ontent Placeholder 9">
            <a:extLst>
              <a:ext uri="{FF2B5EF4-FFF2-40B4-BE49-F238E27FC236}">
                <a16:creationId xmlns:a16="http://schemas.microsoft.com/office/drawing/2014/main" id="{774345F9-16E5-46FF-A7D7-F810CF9D1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134969"/>
              </p:ext>
            </p:extLst>
          </p:nvPr>
        </p:nvGraphicFramePr>
        <p:xfrm>
          <a:off x="1321359" y="4502891"/>
          <a:ext cx="10507848" cy="15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f_logo_RGB-Hex-Blue_512">
            <a:extLst>
              <a:ext uri="{FF2B5EF4-FFF2-40B4-BE49-F238E27FC236}">
                <a16:creationId xmlns:a16="http://schemas.microsoft.com/office/drawing/2014/main" id="{BB9000AE-B0DD-414F-AD09-671CDDBF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7" y="2176817"/>
            <a:ext cx="547243" cy="547243"/>
          </a:xfrm>
          <a:prstGeom prst="rect">
            <a:avLst/>
          </a:prstGeom>
          <a:noFill/>
        </p:spPr>
      </p:pic>
      <p:pic>
        <p:nvPicPr>
          <p:cNvPr id="2050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31020C7-0EB0-4BB3-A639-624134E4B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7" y="3612047"/>
            <a:ext cx="547243" cy="518786"/>
          </a:xfrm>
          <a:prstGeom prst="rect">
            <a:avLst/>
          </a:prstGeom>
          <a:noFill/>
        </p:spPr>
      </p:pic>
      <p:pic>
        <p:nvPicPr>
          <p:cNvPr id="3074" name="Picture 2" descr="Image result for youtube logo">
            <a:extLst>
              <a:ext uri="{FF2B5EF4-FFF2-40B4-BE49-F238E27FC236}">
                <a16:creationId xmlns:a16="http://schemas.microsoft.com/office/drawing/2014/main" id="{D753B7E4-89C2-4F68-9763-9A4D600F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5" y="5086269"/>
            <a:ext cx="812520" cy="340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6622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FF83-A59E-43E4-99AC-1CE19702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900333-D58C-489D-9C64-EEF3AE914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8DD54D-34FA-4B73-8B9C-A424D2EC1F27}"/>
              </a:ext>
            </a:extLst>
          </p:cNvPr>
          <p:cNvSpPr txBox="1">
            <a:spLocks/>
          </p:cNvSpPr>
          <p:nvPr/>
        </p:nvSpPr>
        <p:spPr>
          <a:xfrm>
            <a:off x="453170" y="1371600"/>
            <a:ext cx="11277012" cy="450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This research showcases the value farmers place on ag radio. During the busy summer months,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ag/farm radio is a source for a wider variety of information.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 news listenership is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highest in the early morning hours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particularly among farmers age 65 or older.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Local ag broadcasters are highly rated among farmers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Listeners see their broadcasters as credible, accurate, and timely all year round. Farmers are increasingly looking to local farm broadcasters for world ag/trade news, farm commentary, and insights from D.C.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Ag/farm radio is a reliable source for advertisers and marketers 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throughout all seasons of the year for distributing ag-related information to reach farmers of all sizes.</a:t>
            </a:r>
          </a:p>
        </p:txBody>
      </p:sp>
    </p:spTree>
    <p:extLst>
      <p:ext uri="{BB962C8B-B14F-4D97-AF65-F5344CB8AC3E}">
        <p14:creationId xmlns:p14="http://schemas.microsoft.com/office/powerpoint/2010/main" val="1533566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FF83-A59E-43E4-99AC-1CE19702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900333-D58C-489D-9C64-EEF3AE914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8DD54D-34FA-4B73-8B9C-A424D2EC1F27}"/>
              </a:ext>
            </a:extLst>
          </p:cNvPr>
          <p:cNvSpPr txBox="1">
            <a:spLocks/>
          </p:cNvSpPr>
          <p:nvPr/>
        </p:nvSpPr>
        <p:spPr>
          <a:xfrm>
            <a:off x="453170" y="1371600"/>
            <a:ext cx="11277012" cy="450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Messaging toward farmers ages 65+ should occur in the morning programming. 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Advertising targeting this demographic for programs featured throughout the day may expand listening time.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a social media presence via Facebook and YouTube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continue and broaden engagement with younger farmers.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adding questions to better understand streaming habits.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Streaming may be a way to reach younger farmers. 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adding additional questions around seasonality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understand what farmers are doing that impacts ag/farm radio listenership.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55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78316-E0C0-D74D-AEC7-25C4E973C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32" y="0"/>
            <a:ext cx="12224245" cy="68722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1CF904-EB34-4747-BD2A-C58867359FDD}"/>
              </a:ext>
            </a:extLst>
          </p:cNvPr>
          <p:cNvSpPr/>
          <p:nvPr/>
        </p:nvSpPr>
        <p:spPr>
          <a:xfrm>
            <a:off x="-8432" y="0"/>
            <a:ext cx="12200432" cy="687228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4D270-C5C1-1445-A1C2-67E720047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6C73B-5C0D-644A-ACEB-50D814D7B5B3}"/>
              </a:ext>
            </a:extLst>
          </p:cNvPr>
          <p:cNvSpPr/>
          <p:nvPr/>
        </p:nvSpPr>
        <p:spPr>
          <a:xfrm>
            <a:off x="952313" y="2111514"/>
            <a:ext cx="8184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Open Sans" charset="0"/>
                <a:cs typeface="Open Sans" charset="0"/>
              </a:rPr>
              <a:t>Appendix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8844E-8CF4-CE4A-A17F-890535E8A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26396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9557-7512-48AB-A6AE-C1E32C7D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of the Midwest, ag radio is less available and there is </a:t>
            </a:r>
            <a:br>
              <a:rPr lang="en-US" dirty="0"/>
            </a:br>
            <a:r>
              <a:rPr lang="en-US" dirty="0"/>
              <a:t>less engagement.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5E050-8AE9-4175-8349-FD0959309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36DF05-B316-4D98-BC16-2819F8C28841}"/>
              </a:ext>
            </a:extLst>
          </p:cNvPr>
          <p:cNvGraphicFramePr/>
          <p:nvPr/>
        </p:nvGraphicFramePr>
        <p:xfrm>
          <a:off x="3306475" y="1824806"/>
          <a:ext cx="4837400" cy="193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F57F46-C09C-4B2A-9329-4919849123C0}"/>
              </a:ext>
            </a:extLst>
          </p:cNvPr>
          <p:cNvSpPr txBox="1"/>
          <p:nvPr/>
        </p:nvSpPr>
        <p:spPr>
          <a:xfrm>
            <a:off x="846470" y="6138514"/>
            <a:ext cx="87019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Midwest contacts (n=248); West contacts (n=86); South contacts (n=132); Northeast contacts (n=59)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Is there a radio station available to you with farm news, weather, markets, and ag information?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 you listen to farm news, weather, markets, and ag information on the radio during this time of year?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F7D0BF-5870-43A1-830C-5EC3009BEF71}"/>
              </a:ext>
            </a:extLst>
          </p:cNvPr>
          <p:cNvGraphicFramePr/>
          <p:nvPr/>
        </p:nvGraphicFramePr>
        <p:xfrm>
          <a:off x="3306475" y="3644081"/>
          <a:ext cx="4837400" cy="193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456E0C-F75A-4110-89F7-445E6AAFE50F}"/>
              </a:ext>
            </a:extLst>
          </p:cNvPr>
          <p:cNvSpPr txBox="1"/>
          <p:nvPr/>
        </p:nvSpPr>
        <p:spPr>
          <a:xfrm>
            <a:off x="0" y="2030452"/>
            <a:ext cx="323680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Wave 1 results</a:t>
            </a:r>
          </a:p>
        </p:txBody>
      </p:sp>
    </p:spTree>
    <p:extLst>
      <p:ext uri="{BB962C8B-B14F-4D97-AF65-F5344CB8AC3E}">
        <p14:creationId xmlns:p14="http://schemas.microsoft.com/office/powerpoint/2010/main" val="169187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78316-E0C0-D74D-AEC7-25C4E973C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32" y="0"/>
            <a:ext cx="12224245" cy="68722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1CF904-EB34-4747-BD2A-C58867359FDD}"/>
              </a:ext>
            </a:extLst>
          </p:cNvPr>
          <p:cNvSpPr/>
          <p:nvPr/>
        </p:nvSpPr>
        <p:spPr>
          <a:xfrm>
            <a:off x="-8432" y="0"/>
            <a:ext cx="12200432" cy="6872288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C4D270-C5C1-1445-A1C2-67E720047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6C73B-5C0D-644A-ACEB-50D814D7B5B3}"/>
              </a:ext>
            </a:extLst>
          </p:cNvPr>
          <p:cNvSpPr/>
          <p:nvPr/>
        </p:nvSpPr>
        <p:spPr>
          <a:xfrm>
            <a:off x="952313" y="2111514"/>
            <a:ext cx="8184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Open Sans" charset="0"/>
                <a:cs typeface="Open Sans" charset="0"/>
              </a:rPr>
              <a:t>Profile of Respondents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8844E-8CF4-CE4A-A17F-890535E8A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6" y="6165507"/>
            <a:ext cx="394393" cy="453846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46507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A97A-10D7-4CAE-8873-7B21D6DC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Respondents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D684E-0704-4B43-9E0B-3B1102893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F79223-03AB-45FA-9FD8-6156809EA6DC}"/>
              </a:ext>
            </a:extLst>
          </p:cNvPr>
          <p:cNvGrpSpPr/>
          <p:nvPr/>
        </p:nvGrpSpPr>
        <p:grpSpPr>
          <a:xfrm>
            <a:off x="959022" y="1023080"/>
            <a:ext cx="5729871" cy="5258716"/>
            <a:chOff x="5882111" y="-970667"/>
            <a:chExt cx="5729871" cy="52587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696147-DFAE-4661-87D7-6D1E6B8BF595}"/>
                </a:ext>
              </a:extLst>
            </p:cNvPr>
            <p:cNvGrpSpPr/>
            <p:nvPr/>
          </p:nvGrpSpPr>
          <p:grpSpPr>
            <a:xfrm>
              <a:off x="5882111" y="981260"/>
              <a:ext cx="5729871" cy="3306789"/>
              <a:chOff x="2714331" y="1332032"/>
              <a:chExt cx="7283438" cy="4203376"/>
            </a:xfrm>
          </p:grpSpPr>
          <p:grpSp>
            <p:nvGrpSpPr>
              <p:cNvPr id="11" name="组合 51">
                <a:extLst>
                  <a:ext uri="{FF2B5EF4-FFF2-40B4-BE49-F238E27FC236}">
                    <a16:creationId xmlns:a16="http://schemas.microsoft.com/office/drawing/2014/main" id="{7328DAEE-77A6-43B6-AED3-99AAD1C1CAB6}"/>
                  </a:ext>
                </a:extLst>
              </p:cNvPr>
              <p:cNvGrpSpPr/>
              <p:nvPr/>
            </p:nvGrpSpPr>
            <p:grpSpPr>
              <a:xfrm>
                <a:off x="2714331" y="1332032"/>
                <a:ext cx="6645128" cy="4203376"/>
                <a:chOff x="2269494" y="2281164"/>
                <a:chExt cx="4603496" cy="2911941"/>
              </a:xfrm>
              <a:effectLst/>
            </p:grpSpPr>
            <p:sp>
              <p:nvSpPr>
                <p:cNvPr id="68" name="Freeform 6">
                  <a:extLst>
                    <a:ext uri="{FF2B5EF4-FFF2-40B4-BE49-F238E27FC236}">
                      <a16:creationId xmlns:a16="http://schemas.microsoft.com/office/drawing/2014/main" id="{AF183120-B759-43C6-98B5-56326F01A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0143" y="2528766"/>
                  <a:ext cx="898584" cy="539377"/>
                </a:xfrm>
                <a:custGeom>
                  <a:avLst/>
                  <a:gdLst>
                    <a:gd name="T0" fmla="*/ 6 w 4076"/>
                    <a:gd name="T1" fmla="*/ 0 h 2449"/>
                    <a:gd name="T2" fmla="*/ 221 w 4076"/>
                    <a:gd name="T3" fmla="*/ 36 h 2449"/>
                    <a:gd name="T4" fmla="*/ 511 w 4076"/>
                    <a:gd name="T5" fmla="*/ 70 h 2449"/>
                    <a:gd name="T6" fmla="*/ 772 w 4076"/>
                    <a:gd name="T7" fmla="*/ 88 h 2449"/>
                    <a:gd name="T8" fmla="*/ 755 w 4076"/>
                    <a:gd name="T9" fmla="*/ 457 h 2449"/>
                    <a:gd name="T10" fmla="*/ 385 w 4076"/>
                    <a:gd name="T11" fmla="*/ 429 h 2449"/>
                    <a:gd name="T12" fmla="*/ 277 w 4076"/>
                    <a:gd name="T13" fmla="*/ 417 h 2449"/>
                    <a:gd name="T14" fmla="*/ 267 w 4076"/>
                    <a:gd name="T15" fmla="*/ 452 h 2449"/>
                    <a:gd name="T16" fmla="*/ 239 w 4076"/>
                    <a:gd name="T17" fmla="*/ 441 h 2449"/>
                    <a:gd name="T18" fmla="*/ 239 w 4076"/>
                    <a:gd name="T19" fmla="*/ 459 h 2449"/>
                    <a:gd name="T20" fmla="*/ 217 w 4076"/>
                    <a:gd name="T21" fmla="*/ 464 h 2449"/>
                    <a:gd name="T22" fmla="*/ 199 w 4076"/>
                    <a:gd name="T23" fmla="*/ 453 h 2449"/>
                    <a:gd name="T24" fmla="*/ 154 w 4076"/>
                    <a:gd name="T25" fmla="*/ 453 h 2449"/>
                    <a:gd name="T26" fmla="*/ 136 w 4076"/>
                    <a:gd name="T27" fmla="*/ 444 h 2449"/>
                    <a:gd name="T28" fmla="*/ 120 w 4076"/>
                    <a:gd name="T29" fmla="*/ 426 h 2449"/>
                    <a:gd name="T30" fmla="*/ 110 w 4076"/>
                    <a:gd name="T31" fmla="*/ 409 h 2449"/>
                    <a:gd name="T32" fmla="*/ 108 w 4076"/>
                    <a:gd name="T33" fmla="*/ 380 h 2449"/>
                    <a:gd name="T34" fmla="*/ 92 w 4076"/>
                    <a:gd name="T35" fmla="*/ 327 h 2449"/>
                    <a:gd name="T36" fmla="*/ 60 w 4076"/>
                    <a:gd name="T37" fmla="*/ 329 h 2449"/>
                    <a:gd name="T38" fmla="*/ 60 w 4076"/>
                    <a:gd name="T39" fmla="*/ 287 h 2449"/>
                    <a:gd name="T40" fmla="*/ 80 w 4076"/>
                    <a:gd name="T41" fmla="*/ 231 h 2449"/>
                    <a:gd name="T42" fmla="*/ 57 w 4076"/>
                    <a:gd name="T43" fmla="*/ 219 h 2449"/>
                    <a:gd name="T44" fmla="*/ 46 w 4076"/>
                    <a:gd name="T45" fmla="*/ 197 h 2449"/>
                    <a:gd name="T46" fmla="*/ 18 w 4076"/>
                    <a:gd name="T47" fmla="*/ 167 h 2449"/>
                    <a:gd name="T48" fmla="*/ 0 w 4076"/>
                    <a:gd name="T49" fmla="*/ 140 h 2449"/>
                    <a:gd name="T50" fmla="*/ 0 w 4076"/>
                    <a:gd name="T51" fmla="*/ 87 h 2449"/>
                    <a:gd name="T52" fmla="*/ 1 w 4076"/>
                    <a:gd name="T53" fmla="*/ 49 h 2449"/>
                    <a:gd name="T54" fmla="*/ 6 w 4076"/>
                    <a:gd name="T55" fmla="*/ 0 h 24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076" h="2449">
                      <a:moveTo>
                        <a:pt x="31" y="0"/>
                      </a:moveTo>
                      <a:lnTo>
                        <a:pt x="1165" y="192"/>
                      </a:lnTo>
                      <a:lnTo>
                        <a:pt x="2696" y="372"/>
                      </a:lnTo>
                      <a:lnTo>
                        <a:pt x="4076" y="462"/>
                      </a:lnTo>
                      <a:lnTo>
                        <a:pt x="3986" y="2412"/>
                      </a:lnTo>
                      <a:lnTo>
                        <a:pt x="2035" y="2262"/>
                      </a:lnTo>
                      <a:lnTo>
                        <a:pt x="1465" y="2202"/>
                      </a:lnTo>
                      <a:lnTo>
                        <a:pt x="1410" y="2388"/>
                      </a:lnTo>
                      <a:lnTo>
                        <a:pt x="1264" y="2329"/>
                      </a:lnTo>
                      <a:lnTo>
                        <a:pt x="1262" y="2421"/>
                      </a:lnTo>
                      <a:lnTo>
                        <a:pt x="1146" y="2449"/>
                      </a:lnTo>
                      <a:lnTo>
                        <a:pt x="1053" y="2390"/>
                      </a:lnTo>
                      <a:lnTo>
                        <a:pt x="811" y="2390"/>
                      </a:lnTo>
                      <a:lnTo>
                        <a:pt x="720" y="2341"/>
                      </a:lnTo>
                      <a:lnTo>
                        <a:pt x="632" y="2251"/>
                      </a:lnTo>
                      <a:lnTo>
                        <a:pt x="583" y="2159"/>
                      </a:lnTo>
                      <a:lnTo>
                        <a:pt x="572" y="2005"/>
                      </a:lnTo>
                      <a:lnTo>
                        <a:pt x="486" y="1727"/>
                      </a:lnTo>
                      <a:lnTo>
                        <a:pt x="319" y="1736"/>
                      </a:lnTo>
                      <a:lnTo>
                        <a:pt x="318" y="1515"/>
                      </a:lnTo>
                      <a:lnTo>
                        <a:pt x="421" y="1220"/>
                      </a:lnTo>
                      <a:lnTo>
                        <a:pt x="303" y="1154"/>
                      </a:lnTo>
                      <a:lnTo>
                        <a:pt x="241" y="1040"/>
                      </a:lnTo>
                      <a:lnTo>
                        <a:pt x="94" y="881"/>
                      </a:lnTo>
                      <a:lnTo>
                        <a:pt x="1" y="737"/>
                      </a:lnTo>
                      <a:lnTo>
                        <a:pt x="0" y="461"/>
                      </a:lnTo>
                      <a:lnTo>
                        <a:pt x="6" y="25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69" name="Freeform 7">
                  <a:extLst>
                    <a:ext uri="{FF2B5EF4-FFF2-40B4-BE49-F238E27FC236}">
                      <a16:creationId xmlns:a16="http://schemas.microsoft.com/office/drawing/2014/main" id="{09D4BDCC-8B68-43A1-ABCB-400787732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3595" y="2624087"/>
                  <a:ext cx="577328" cy="342923"/>
                </a:xfrm>
                <a:custGeom>
                  <a:avLst/>
                  <a:gdLst>
                    <a:gd name="T0" fmla="*/ 14 w 2622"/>
                    <a:gd name="T1" fmla="*/ 7 h 1560"/>
                    <a:gd name="T2" fmla="*/ 0 w 2622"/>
                    <a:gd name="T3" fmla="*/ 295 h 1560"/>
                    <a:gd name="T4" fmla="*/ 496 w 2622"/>
                    <a:gd name="T5" fmla="*/ 284 h 1560"/>
                    <a:gd name="T6" fmla="*/ 486 w 2622"/>
                    <a:gd name="T7" fmla="*/ 217 h 1560"/>
                    <a:gd name="T8" fmla="*/ 477 w 2622"/>
                    <a:gd name="T9" fmla="*/ 130 h 1560"/>
                    <a:gd name="T10" fmla="*/ 454 w 2622"/>
                    <a:gd name="T11" fmla="*/ 99 h 1560"/>
                    <a:gd name="T12" fmla="*/ 447 w 2622"/>
                    <a:gd name="T13" fmla="*/ 58 h 1560"/>
                    <a:gd name="T14" fmla="*/ 443 w 2622"/>
                    <a:gd name="T15" fmla="*/ 0 h 1560"/>
                    <a:gd name="T16" fmla="*/ 355 w 2622"/>
                    <a:gd name="T17" fmla="*/ 3 h 1560"/>
                    <a:gd name="T18" fmla="*/ 310 w 2622"/>
                    <a:gd name="T19" fmla="*/ 12 h 1560"/>
                    <a:gd name="T20" fmla="*/ 236 w 2622"/>
                    <a:gd name="T21" fmla="*/ 9 h 1560"/>
                    <a:gd name="T22" fmla="*/ 140 w 2622"/>
                    <a:gd name="T23" fmla="*/ 10 h 1560"/>
                    <a:gd name="T24" fmla="*/ 14 w 2622"/>
                    <a:gd name="T25" fmla="*/ 7 h 15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22" h="1560">
                      <a:moveTo>
                        <a:pt x="72" y="35"/>
                      </a:moveTo>
                      <a:lnTo>
                        <a:pt x="0" y="1560"/>
                      </a:lnTo>
                      <a:lnTo>
                        <a:pt x="2622" y="1503"/>
                      </a:lnTo>
                      <a:lnTo>
                        <a:pt x="2568" y="1149"/>
                      </a:lnTo>
                      <a:lnTo>
                        <a:pt x="2520" y="690"/>
                      </a:lnTo>
                      <a:lnTo>
                        <a:pt x="2400" y="525"/>
                      </a:lnTo>
                      <a:lnTo>
                        <a:pt x="2364" y="309"/>
                      </a:lnTo>
                      <a:lnTo>
                        <a:pt x="2340" y="0"/>
                      </a:lnTo>
                      <a:lnTo>
                        <a:pt x="1878" y="15"/>
                      </a:lnTo>
                      <a:lnTo>
                        <a:pt x="1638" y="63"/>
                      </a:lnTo>
                      <a:lnTo>
                        <a:pt x="1248" y="45"/>
                      </a:lnTo>
                      <a:lnTo>
                        <a:pt x="738" y="51"/>
                      </a:lnTo>
                      <a:lnTo>
                        <a:pt x="72" y="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0" name="Freeform 8">
                  <a:extLst>
                    <a:ext uri="{FF2B5EF4-FFF2-40B4-BE49-F238E27FC236}">
                      <a16:creationId xmlns:a16="http://schemas.microsoft.com/office/drawing/2014/main" id="{B3FEA7BE-46D1-4CDA-884D-D8C35F6DA4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5912" y="3302959"/>
                  <a:ext cx="497015" cy="619587"/>
                </a:xfrm>
                <a:custGeom>
                  <a:avLst/>
                  <a:gdLst>
                    <a:gd name="T0" fmla="*/ 71 w 2254"/>
                    <a:gd name="T1" fmla="*/ 0 h 2808"/>
                    <a:gd name="T2" fmla="*/ 181 w 2254"/>
                    <a:gd name="T3" fmla="*/ 16 h 2808"/>
                    <a:gd name="T4" fmla="*/ 279 w 2254"/>
                    <a:gd name="T5" fmla="*/ 42 h 2808"/>
                    <a:gd name="T6" fmla="*/ 273 w 2254"/>
                    <a:gd name="T7" fmla="*/ 81 h 2808"/>
                    <a:gd name="T8" fmla="*/ 270 w 2254"/>
                    <a:gd name="T9" fmla="*/ 133 h 2808"/>
                    <a:gd name="T10" fmla="*/ 365 w 2254"/>
                    <a:gd name="T11" fmla="*/ 139 h 2808"/>
                    <a:gd name="T12" fmla="*/ 427 w 2254"/>
                    <a:gd name="T13" fmla="*/ 146 h 2808"/>
                    <a:gd name="T14" fmla="*/ 405 w 2254"/>
                    <a:gd name="T15" fmla="*/ 284 h 2808"/>
                    <a:gd name="T16" fmla="*/ 383 w 2254"/>
                    <a:gd name="T17" fmla="*/ 533 h 2808"/>
                    <a:gd name="T18" fmla="*/ 0 w 2254"/>
                    <a:gd name="T19" fmla="*/ 476 h 2808"/>
                    <a:gd name="T20" fmla="*/ 11 w 2254"/>
                    <a:gd name="T21" fmla="*/ 386 h 2808"/>
                    <a:gd name="T22" fmla="*/ 36 w 2254"/>
                    <a:gd name="T23" fmla="*/ 231 h 2808"/>
                    <a:gd name="T24" fmla="*/ 44 w 2254"/>
                    <a:gd name="T25" fmla="*/ 159 h 2808"/>
                    <a:gd name="T26" fmla="*/ 50 w 2254"/>
                    <a:gd name="T27" fmla="*/ 95 h 2808"/>
                    <a:gd name="T28" fmla="*/ 65 w 2254"/>
                    <a:gd name="T29" fmla="*/ 22 h 2808"/>
                    <a:gd name="T30" fmla="*/ 71 w 2254"/>
                    <a:gd name="T31" fmla="*/ 0 h 28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54" h="2808">
                      <a:moveTo>
                        <a:pt x="377" y="0"/>
                      </a:moveTo>
                      <a:lnTo>
                        <a:pt x="956" y="85"/>
                      </a:lnTo>
                      <a:lnTo>
                        <a:pt x="1472" y="220"/>
                      </a:lnTo>
                      <a:lnTo>
                        <a:pt x="1441" y="428"/>
                      </a:lnTo>
                      <a:lnTo>
                        <a:pt x="1423" y="702"/>
                      </a:lnTo>
                      <a:lnTo>
                        <a:pt x="1926" y="730"/>
                      </a:lnTo>
                      <a:lnTo>
                        <a:pt x="2254" y="767"/>
                      </a:lnTo>
                      <a:lnTo>
                        <a:pt x="2136" y="1498"/>
                      </a:lnTo>
                      <a:lnTo>
                        <a:pt x="2024" y="2808"/>
                      </a:lnTo>
                      <a:lnTo>
                        <a:pt x="0" y="2509"/>
                      </a:lnTo>
                      <a:lnTo>
                        <a:pt x="56" y="2032"/>
                      </a:lnTo>
                      <a:lnTo>
                        <a:pt x="189" y="1219"/>
                      </a:lnTo>
                      <a:lnTo>
                        <a:pt x="234" y="838"/>
                      </a:lnTo>
                      <a:lnTo>
                        <a:pt x="266" y="501"/>
                      </a:lnTo>
                      <a:lnTo>
                        <a:pt x="345" y="118"/>
                      </a:lnTo>
                      <a:lnTo>
                        <a:pt x="37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1" name="Freeform 9">
                  <a:extLst>
                    <a:ext uri="{FF2B5EF4-FFF2-40B4-BE49-F238E27FC236}">
                      <a16:creationId xmlns:a16="http://schemas.microsoft.com/office/drawing/2014/main" id="{411D9F53-BCDF-4D47-8AB8-D8D081D11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0183" y="3014671"/>
                  <a:ext cx="607592" cy="492879"/>
                </a:xfrm>
                <a:custGeom>
                  <a:avLst/>
                  <a:gdLst>
                    <a:gd name="T0" fmla="*/ 0 w 2757"/>
                    <a:gd name="T1" fmla="*/ 382 h 2235"/>
                    <a:gd name="T2" fmla="*/ 96 w 2757"/>
                    <a:gd name="T3" fmla="*/ 388 h 2235"/>
                    <a:gd name="T4" fmla="*/ 157 w 2757"/>
                    <a:gd name="T5" fmla="*/ 394 h 2235"/>
                    <a:gd name="T6" fmla="*/ 510 w 2757"/>
                    <a:gd name="T7" fmla="*/ 424 h 2235"/>
                    <a:gd name="T8" fmla="*/ 522 w 2757"/>
                    <a:gd name="T9" fmla="*/ 39 h 2235"/>
                    <a:gd name="T10" fmla="*/ 156 w 2757"/>
                    <a:gd name="T11" fmla="*/ 11 h 2235"/>
                    <a:gd name="T12" fmla="*/ 45 w 2757"/>
                    <a:gd name="T13" fmla="*/ 0 h 2235"/>
                    <a:gd name="T14" fmla="*/ 35 w 2757"/>
                    <a:gd name="T15" fmla="*/ 35 h 2235"/>
                    <a:gd name="T16" fmla="*/ 8 w 2757"/>
                    <a:gd name="T17" fmla="*/ 291 h 2235"/>
                    <a:gd name="T18" fmla="*/ 3 w 2757"/>
                    <a:gd name="T19" fmla="*/ 334 h 2235"/>
                    <a:gd name="T20" fmla="*/ 0 w 2757"/>
                    <a:gd name="T21" fmla="*/ 382 h 22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57" h="2235">
                      <a:moveTo>
                        <a:pt x="0" y="2014"/>
                      </a:moveTo>
                      <a:lnTo>
                        <a:pt x="508" y="2044"/>
                      </a:lnTo>
                      <a:lnTo>
                        <a:pt x="828" y="2078"/>
                      </a:lnTo>
                      <a:lnTo>
                        <a:pt x="2696" y="2235"/>
                      </a:lnTo>
                      <a:lnTo>
                        <a:pt x="2757" y="208"/>
                      </a:lnTo>
                      <a:lnTo>
                        <a:pt x="824" y="60"/>
                      </a:lnTo>
                      <a:lnTo>
                        <a:pt x="238" y="0"/>
                      </a:lnTo>
                      <a:lnTo>
                        <a:pt x="185" y="184"/>
                      </a:lnTo>
                      <a:lnTo>
                        <a:pt x="44" y="1536"/>
                      </a:lnTo>
                      <a:lnTo>
                        <a:pt x="16" y="1760"/>
                      </a:lnTo>
                      <a:lnTo>
                        <a:pt x="0" y="20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2" name="Freeform 10">
                  <a:extLst>
                    <a:ext uri="{FF2B5EF4-FFF2-40B4-BE49-F238E27FC236}">
                      <a16:creationId xmlns:a16="http://schemas.microsoft.com/office/drawing/2014/main" id="{760AE8AB-5AC0-43FC-B645-4350BE08D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891" y="3856286"/>
                  <a:ext cx="581984" cy="703283"/>
                </a:xfrm>
                <a:custGeom>
                  <a:avLst/>
                  <a:gdLst>
                    <a:gd name="T0" fmla="*/ 116 w 2635"/>
                    <a:gd name="T1" fmla="*/ 0 h 3189"/>
                    <a:gd name="T2" fmla="*/ 500 w 2635"/>
                    <a:gd name="T3" fmla="*/ 57 h 3189"/>
                    <a:gd name="T4" fmla="*/ 458 w 2635"/>
                    <a:gd name="T5" fmla="*/ 605 h 3189"/>
                    <a:gd name="T6" fmla="*/ 396 w 2635"/>
                    <a:gd name="T7" fmla="*/ 596 h 3189"/>
                    <a:gd name="T8" fmla="*/ 334 w 2635"/>
                    <a:gd name="T9" fmla="*/ 593 h 3189"/>
                    <a:gd name="T10" fmla="*/ 289 w 2635"/>
                    <a:gd name="T11" fmla="*/ 585 h 3189"/>
                    <a:gd name="T12" fmla="*/ 105 w 2635"/>
                    <a:gd name="T13" fmla="*/ 477 h 3189"/>
                    <a:gd name="T14" fmla="*/ 20 w 2635"/>
                    <a:gd name="T15" fmla="*/ 434 h 3189"/>
                    <a:gd name="T16" fmla="*/ 3 w 2635"/>
                    <a:gd name="T17" fmla="*/ 411 h 3189"/>
                    <a:gd name="T18" fmla="*/ 0 w 2635"/>
                    <a:gd name="T19" fmla="*/ 405 h 3189"/>
                    <a:gd name="T20" fmla="*/ 18 w 2635"/>
                    <a:gd name="T21" fmla="*/ 396 h 3189"/>
                    <a:gd name="T22" fmla="*/ 18 w 2635"/>
                    <a:gd name="T23" fmla="*/ 373 h 3189"/>
                    <a:gd name="T24" fmla="*/ 10 w 2635"/>
                    <a:gd name="T25" fmla="*/ 350 h 3189"/>
                    <a:gd name="T26" fmla="*/ 18 w 2635"/>
                    <a:gd name="T27" fmla="*/ 329 h 3189"/>
                    <a:gd name="T28" fmla="*/ 35 w 2635"/>
                    <a:gd name="T29" fmla="*/ 316 h 3189"/>
                    <a:gd name="T30" fmla="*/ 30 w 2635"/>
                    <a:gd name="T31" fmla="*/ 299 h 3189"/>
                    <a:gd name="T32" fmla="*/ 39 w 2635"/>
                    <a:gd name="T33" fmla="*/ 286 h 3189"/>
                    <a:gd name="T34" fmla="*/ 52 w 2635"/>
                    <a:gd name="T35" fmla="*/ 265 h 3189"/>
                    <a:gd name="T36" fmla="*/ 64 w 2635"/>
                    <a:gd name="T37" fmla="*/ 265 h 3189"/>
                    <a:gd name="T38" fmla="*/ 68 w 2635"/>
                    <a:gd name="T39" fmla="*/ 250 h 3189"/>
                    <a:gd name="T40" fmla="*/ 47 w 2635"/>
                    <a:gd name="T41" fmla="*/ 213 h 3189"/>
                    <a:gd name="T42" fmla="*/ 41 w 2635"/>
                    <a:gd name="T43" fmla="*/ 180 h 3189"/>
                    <a:gd name="T44" fmla="*/ 34 w 2635"/>
                    <a:gd name="T45" fmla="*/ 170 h 3189"/>
                    <a:gd name="T46" fmla="*/ 47 w 2635"/>
                    <a:gd name="T47" fmla="*/ 153 h 3189"/>
                    <a:gd name="T48" fmla="*/ 49 w 2635"/>
                    <a:gd name="T49" fmla="*/ 130 h 3189"/>
                    <a:gd name="T50" fmla="*/ 42 w 2635"/>
                    <a:gd name="T51" fmla="*/ 98 h 3189"/>
                    <a:gd name="T52" fmla="*/ 43 w 2635"/>
                    <a:gd name="T53" fmla="*/ 82 h 3189"/>
                    <a:gd name="T54" fmla="*/ 58 w 2635"/>
                    <a:gd name="T55" fmla="*/ 73 h 3189"/>
                    <a:gd name="T56" fmla="*/ 78 w 2635"/>
                    <a:gd name="T57" fmla="*/ 79 h 3189"/>
                    <a:gd name="T58" fmla="*/ 105 w 2635"/>
                    <a:gd name="T59" fmla="*/ 87 h 3189"/>
                    <a:gd name="T60" fmla="*/ 100 w 2635"/>
                    <a:gd name="T61" fmla="*/ 61 h 3189"/>
                    <a:gd name="T62" fmla="*/ 110 w 2635"/>
                    <a:gd name="T63" fmla="*/ 48 h 3189"/>
                    <a:gd name="T64" fmla="*/ 110 w 2635"/>
                    <a:gd name="T65" fmla="*/ 23 h 3189"/>
                    <a:gd name="T66" fmla="*/ 114 w 2635"/>
                    <a:gd name="T67" fmla="*/ 6 h 3189"/>
                    <a:gd name="T68" fmla="*/ 116 w 2635"/>
                    <a:gd name="T69" fmla="*/ 0 h 318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635" h="3189">
                      <a:moveTo>
                        <a:pt x="609" y="0"/>
                      </a:moveTo>
                      <a:lnTo>
                        <a:pt x="2635" y="300"/>
                      </a:lnTo>
                      <a:lnTo>
                        <a:pt x="2416" y="3189"/>
                      </a:lnTo>
                      <a:lnTo>
                        <a:pt x="2089" y="3144"/>
                      </a:lnTo>
                      <a:lnTo>
                        <a:pt x="1759" y="3126"/>
                      </a:lnTo>
                      <a:lnTo>
                        <a:pt x="1525" y="3084"/>
                      </a:lnTo>
                      <a:lnTo>
                        <a:pt x="553" y="2514"/>
                      </a:lnTo>
                      <a:lnTo>
                        <a:pt x="106" y="2289"/>
                      </a:lnTo>
                      <a:lnTo>
                        <a:pt x="16" y="2169"/>
                      </a:lnTo>
                      <a:lnTo>
                        <a:pt x="0" y="2135"/>
                      </a:lnTo>
                      <a:lnTo>
                        <a:pt x="96" y="2088"/>
                      </a:lnTo>
                      <a:lnTo>
                        <a:pt x="94" y="1964"/>
                      </a:lnTo>
                      <a:lnTo>
                        <a:pt x="54" y="1844"/>
                      </a:lnTo>
                      <a:lnTo>
                        <a:pt x="96" y="1736"/>
                      </a:lnTo>
                      <a:lnTo>
                        <a:pt x="187" y="1665"/>
                      </a:lnTo>
                      <a:lnTo>
                        <a:pt x="157" y="1575"/>
                      </a:lnTo>
                      <a:lnTo>
                        <a:pt x="205" y="1509"/>
                      </a:lnTo>
                      <a:lnTo>
                        <a:pt x="276" y="1397"/>
                      </a:lnTo>
                      <a:lnTo>
                        <a:pt x="337" y="1395"/>
                      </a:lnTo>
                      <a:lnTo>
                        <a:pt x="360" y="1319"/>
                      </a:lnTo>
                      <a:lnTo>
                        <a:pt x="249" y="1124"/>
                      </a:lnTo>
                      <a:lnTo>
                        <a:pt x="217" y="948"/>
                      </a:lnTo>
                      <a:lnTo>
                        <a:pt x="178" y="897"/>
                      </a:lnTo>
                      <a:lnTo>
                        <a:pt x="249" y="809"/>
                      </a:lnTo>
                      <a:lnTo>
                        <a:pt x="258" y="687"/>
                      </a:lnTo>
                      <a:lnTo>
                        <a:pt x="223" y="515"/>
                      </a:lnTo>
                      <a:lnTo>
                        <a:pt x="228" y="431"/>
                      </a:lnTo>
                      <a:lnTo>
                        <a:pt x="307" y="384"/>
                      </a:lnTo>
                      <a:lnTo>
                        <a:pt x="411" y="414"/>
                      </a:lnTo>
                      <a:lnTo>
                        <a:pt x="553" y="461"/>
                      </a:lnTo>
                      <a:lnTo>
                        <a:pt x="528" y="320"/>
                      </a:lnTo>
                      <a:lnTo>
                        <a:pt x="582" y="252"/>
                      </a:lnTo>
                      <a:lnTo>
                        <a:pt x="582" y="122"/>
                      </a:lnTo>
                      <a:lnTo>
                        <a:pt x="603" y="32"/>
                      </a:lnTo>
                      <a:lnTo>
                        <a:pt x="609" y="0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3" name="Freeform 11">
                  <a:extLst>
                    <a:ext uri="{FF2B5EF4-FFF2-40B4-BE49-F238E27FC236}">
                      <a16:creationId xmlns:a16="http://schemas.microsoft.com/office/drawing/2014/main" id="{FDC1F2C1-902F-4AA5-8A38-0BD0132B2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2876" y="3471514"/>
                  <a:ext cx="635527" cy="481255"/>
                </a:xfrm>
                <a:custGeom>
                  <a:avLst/>
                  <a:gdLst>
                    <a:gd name="T0" fmla="*/ 43 w 2886"/>
                    <a:gd name="T1" fmla="*/ 0 h 2181"/>
                    <a:gd name="T2" fmla="*/ 21 w 2886"/>
                    <a:gd name="T3" fmla="*/ 141 h 2181"/>
                    <a:gd name="T4" fmla="*/ 0 w 2886"/>
                    <a:gd name="T5" fmla="*/ 388 h 2181"/>
                    <a:gd name="T6" fmla="*/ 215 w 2886"/>
                    <a:gd name="T7" fmla="*/ 404 h 2181"/>
                    <a:gd name="T8" fmla="*/ 386 w 2886"/>
                    <a:gd name="T9" fmla="*/ 412 h 2181"/>
                    <a:gd name="T10" fmla="*/ 536 w 2886"/>
                    <a:gd name="T11" fmla="*/ 414 h 2181"/>
                    <a:gd name="T12" fmla="*/ 535 w 2886"/>
                    <a:gd name="T13" fmla="*/ 196 h 2181"/>
                    <a:gd name="T14" fmla="*/ 546 w 2886"/>
                    <a:gd name="T15" fmla="*/ 112 h 2181"/>
                    <a:gd name="T16" fmla="*/ 543 w 2886"/>
                    <a:gd name="T17" fmla="*/ 80 h 2181"/>
                    <a:gd name="T18" fmla="*/ 540 w 2886"/>
                    <a:gd name="T19" fmla="*/ 51 h 2181"/>
                    <a:gd name="T20" fmla="*/ 543 w 2886"/>
                    <a:gd name="T21" fmla="*/ 28 h 2181"/>
                    <a:gd name="T22" fmla="*/ 519 w 2886"/>
                    <a:gd name="T23" fmla="*/ 32 h 2181"/>
                    <a:gd name="T24" fmla="*/ 396 w 2886"/>
                    <a:gd name="T25" fmla="*/ 30 h 2181"/>
                    <a:gd name="T26" fmla="*/ 72 w 2886"/>
                    <a:gd name="T27" fmla="*/ 2 h 2181"/>
                    <a:gd name="T28" fmla="*/ 43 w 2886"/>
                    <a:gd name="T29" fmla="*/ 0 h 21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886" h="2181">
                      <a:moveTo>
                        <a:pt x="227" y="0"/>
                      </a:moveTo>
                      <a:lnTo>
                        <a:pt x="110" y="741"/>
                      </a:lnTo>
                      <a:lnTo>
                        <a:pt x="0" y="2044"/>
                      </a:lnTo>
                      <a:lnTo>
                        <a:pt x="1134" y="2128"/>
                      </a:lnTo>
                      <a:lnTo>
                        <a:pt x="2040" y="2170"/>
                      </a:lnTo>
                      <a:lnTo>
                        <a:pt x="2835" y="2181"/>
                      </a:lnTo>
                      <a:lnTo>
                        <a:pt x="2826" y="1035"/>
                      </a:lnTo>
                      <a:lnTo>
                        <a:pt x="2886" y="591"/>
                      </a:lnTo>
                      <a:lnTo>
                        <a:pt x="2868" y="423"/>
                      </a:lnTo>
                      <a:lnTo>
                        <a:pt x="2856" y="267"/>
                      </a:lnTo>
                      <a:lnTo>
                        <a:pt x="2868" y="147"/>
                      </a:lnTo>
                      <a:lnTo>
                        <a:pt x="2745" y="169"/>
                      </a:lnTo>
                      <a:lnTo>
                        <a:pt x="2093" y="157"/>
                      </a:lnTo>
                      <a:lnTo>
                        <a:pt x="380" y="12"/>
                      </a:ln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4" name="Freeform 12">
                  <a:extLst>
                    <a:ext uri="{FF2B5EF4-FFF2-40B4-BE49-F238E27FC236}">
                      <a16:creationId xmlns:a16="http://schemas.microsoft.com/office/drawing/2014/main" id="{1FD3CB67-E3E0-44BE-8778-12AC93992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1955" y="2955386"/>
                  <a:ext cx="622723" cy="367335"/>
                </a:xfrm>
                <a:custGeom>
                  <a:avLst/>
                  <a:gdLst>
                    <a:gd name="T0" fmla="*/ 0 w 2822"/>
                    <a:gd name="T1" fmla="*/ 276 h 1670"/>
                    <a:gd name="T2" fmla="*/ 108 w 2822"/>
                    <a:gd name="T3" fmla="*/ 285 h 1670"/>
                    <a:gd name="T4" fmla="*/ 217 w 2822"/>
                    <a:gd name="T5" fmla="*/ 286 h 1670"/>
                    <a:gd name="T6" fmla="*/ 295 w 2822"/>
                    <a:gd name="T7" fmla="*/ 285 h 1670"/>
                    <a:gd name="T8" fmla="*/ 349 w 2822"/>
                    <a:gd name="T9" fmla="*/ 283 h 1670"/>
                    <a:gd name="T10" fmla="*/ 376 w 2822"/>
                    <a:gd name="T11" fmla="*/ 281 h 1670"/>
                    <a:gd name="T12" fmla="*/ 422 w 2822"/>
                    <a:gd name="T13" fmla="*/ 298 h 1670"/>
                    <a:gd name="T14" fmla="*/ 439 w 2822"/>
                    <a:gd name="T15" fmla="*/ 286 h 1670"/>
                    <a:gd name="T16" fmla="*/ 473 w 2822"/>
                    <a:gd name="T17" fmla="*/ 286 h 1670"/>
                    <a:gd name="T18" fmla="*/ 485 w 2822"/>
                    <a:gd name="T19" fmla="*/ 303 h 1670"/>
                    <a:gd name="T20" fmla="*/ 535 w 2822"/>
                    <a:gd name="T21" fmla="*/ 316 h 1670"/>
                    <a:gd name="T22" fmla="*/ 535 w 2822"/>
                    <a:gd name="T23" fmla="*/ 259 h 1670"/>
                    <a:gd name="T24" fmla="*/ 528 w 2822"/>
                    <a:gd name="T25" fmla="*/ 233 h 1670"/>
                    <a:gd name="T26" fmla="*/ 533 w 2822"/>
                    <a:gd name="T27" fmla="*/ 181 h 1670"/>
                    <a:gd name="T28" fmla="*/ 526 w 2822"/>
                    <a:gd name="T29" fmla="*/ 72 h 1670"/>
                    <a:gd name="T30" fmla="*/ 502 w 2822"/>
                    <a:gd name="T31" fmla="*/ 43 h 1670"/>
                    <a:gd name="T32" fmla="*/ 509 w 2822"/>
                    <a:gd name="T33" fmla="*/ 22 h 1670"/>
                    <a:gd name="T34" fmla="*/ 507 w 2822"/>
                    <a:gd name="T35" fmla="*/ 0 h 1670"/>
                    <a:gd name="T36" fmla="*/ 388 w 2822"/>
                    <a:gd name="T37" fmla="*/ 3 h 1670"/>
                    <a:gd name="T38" fmla="*/ 10 w 2822"/>
                    <a:gd name="T39" fmla="*/ 10 h 1670"/>
                    <a:gd name="T40" fmla="*/ 5 w 2822"/>
                    <a:gd name="T41" fmla="*/ 90 h 1670"/>
                    <a:gd name="T42" fmla="*/ 0 w 2822"/>
                    <a:gd name="T43" fmla="*/ 276 h 167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822" h="1670">
                      <a:moveTo>
                        <a:pt x="0" y="1456"/>
                      </a:moveTo>
                      <a:lnTo>
                        <a:pt x="570" y="1505"/>
                      </a:lnTo>
                      <a:lnTo>
                        <a:pt x="1143" y="1513"/>
                      </a:lnTo>
                      <a:lnTo>
                        <a:pt x="1558" y="1505"/>
                      </a:lnTo>
                      <a:lnTo>
                        <a:pt x="1842" y="1496"/>
                      </a:lnTo>
                      <a:lnTo>
                        <a:pt x="1985" y="1483"/>
                      </a:lnTo>
                      <a:lnTo>
                        <a:pt x="2225" y="1573"/>
                      </a:lnTo>
                      <a:lnTo>
                        <a:pt x="2315" y="1513"/>
                      </a:lnTo>
                      <a:lnTo>
                        <a:pt x="2496" y="1513"/>
                      </a:lnTo>
                      <a:lnTo>
                        <a:pt x="2556" y="1603"/>
                      </a:lnTo>
                      <a:lnTo>
                        <a:pt x="2822" y="1670"/>
                      </a:lnTo>
                      <a:lnTo>
                        <a:pt x="2822" y="1369"/>
                      </a:lnTo>
                      <a:lnTo>
                        <a:pt x="2785" y="1232"/>
                      </a:lnTo>
                      <a:lnTo>
                        <a:pt x="2813" y="957"/>
                      </a:lnTo>
                      <a:lnTo>
                        <a:pt x="2776" y="382"/>
                      </a:lnTo>
                      <a:lnTo>
                        <a:pt x="2646" y="226"/>
                      </a:lnTo>
                      <a:lnTo>
                        <a:pt x="2685" y="118"/>
                      </a:lnTo>
                      <a:lnTo>
                        <a:pt x="2674" y="0"/>
                      </a:lnTo>
                      <a:lnTo>
                        <a:pt x="2045" y="16"/>
                      </a:lnTo>
                      <a:lnTo>
                        <a:pt x="54" y="54"/>
                      </a:lnTo>
                      <a:lnTo>
                        <a:pt x="28" y="476"/>
                      </a:lnTo>
                      <a:lnTo>
                        <a:pt x="0" y="145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5" name="Freeform 13">
                  <a:extLst>
                    <a:ext uri="{FF2B5EF4-FFF2-40B4-BE49-F238E27FC236}">
                      <a16:creationId xmlns:a16="http://schemas.microsoft.com/office/drawing/2014/main" id="{34D77CED-AA1D-4F6C-8AA8-75993FA5E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4971" y="3277385"/>
                  <a:ext cx="732136" cy="326649"/>
                </a:xfrm>
                <a:custGeom>
                  <a:avLst/>
                  <a:gdLst>
                    <a:gd name="T0" fmla="*/ 7 w 3321"/>
                    <a:gd name="T1" fmla="*/ 0 h 1486"/>
                    <a:gd name="T2" fmla="*/ 0 w 3321"/>
                    <a:gd name="T3" fmla="*/ 197 h 1486"/>
                    <a:gd name="T4" fmla="*/ 123 w 3321"/>
                    <a:gd name="T5" fmla="*/ 200 h 1486"/>
                    <a:gd name="T6" fmla="*/ 146 w 3321"/>
                    <a:gd name="T7" fmla="*/ 196 h 1486"/>
                    <a:gd name="T8" fmla="*/ 144 w 3321"/>
                    <a:gd name="T9" fmla="*/ 218 h 1486"/>
                    <a:gd name="T10" fmla="*/ 147 w 3321"/>
                    <a:gd name="T11" fmla="*/ 252 h 1486"/>
                    <a:gd name="T12" fmla="*/ 150 w 3321"/>
                    <a:gd name="T13" fmla="*/ 281 h 1486"/>
                    <a:gd name="T14" fmla="*/ 413 w 3321"/>
                    <a:gd name="T15" fmla="*/ 281 h 1486"/>
                    <a:gd name="T16" fmla="*/ 529 w 3321"/>
                    <a:gd name="T17" fmla="*/ 275 h 1486"/>
                    <a:gd name="T18" fmla="*/ 557 w 3321"/>
                    <a:gd name="T19" fmla="*/ 272 h 1486"/>
                    <a:gd name="T20" fmla="*/ 588 w 3321"/>
                    <a:gd name="T21" fmla="*/ 271 h 1486"/>
                    <a:gd name="T22" fmla="*/ 629 w 3321"/>
                    <a:gd name="T23" fmla="*/ 269 h 1486"/>
                    <a:gd name="T24" fmla="*/ 607 w 3321"/>
                    <a:gd name="T25" fmla="*/ 225 h 1486"/>
                    <a:gd name="T26" fmla="*/ 607 w 3321"/>
                    <a:gd name="T27" fmla="*/ 179 h 1486"/>
                    <a:gd name="T28" fmla="*/ 556 w 3321"/>
                    <a:gd name="T29" fmla="*/ 78 h 1486"/>
                    <a:gd name="T30" fmla="*/ 540 w 3321"/>
                    <a:gd name="T31" fmla="*/ 40 h 1486"/>
                    <a:gd name="T32" fmla="*/ 490 w 3321"/>
                    <a:gd name="T33" fmla="*/ 28 h 1486"/>
                    <a:gd name="T34" fmla="*/ 480 w 3321"/>
                    <a:gd name="T35" fmla="*/ 11 h 1486"/>
                    <a:gd name="T36" fmla="*/ 445 w 3321"/>
                    <a:gd name="T37" fmla="*/ 11 h 1486"/>
                    <a:gd name="T38" fmla="*/ 428 w 3321"/>
                    <a:gd name="T39" fmla="*/ 22 h 1486"/>
                    <a:gd name="T40" fmla="*/ 382 w 3321"/>
                    <a:gd name="T41" fmla="*/ 5 h 1486"/>
                    <a:gd name="T42" fmla="*/ 353 w 3321"/>
                    <a:gd name="T43" fmla="*/ 8 h 1486"/>
                    <a:gd name="T44" fmla="*/ 301 w 3321"/>
                    <a:gd name="T45" fmla="*/ 9 h 1486"/>
                    <a:gd name="T46" fmla="*/ 220 w 3321"/>
                    <a:gd name="T47" fmla="*/ 11 h 1486"/>
                    <a:gd name="T48" fmla="*/ 115 w 3321"/>
                    <a:gd name="T49" fmla="*/ 9 h 1486"/>
                    <a:gd name="T50" fmla="*/ 7 w 3321"/>
                    <a:gd name="T51" fmla="*/ 0 h 148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321" h="1486">
                      <a:moveTo>
                        <a:pt x="35" y="0"/>
                      </a:moveTo>
                      <a:lnTo>
                        <a:pt x="0" y="1044"/>
                      </a:lnTo>
                      <a:lnTo>
                        <a:pt x="651" y="1058"/>
                      </a:lnTo>
                      <a:lnTo>
                        <a:pt x="769" y="1034"/>
                      </a:lnTo>
                      <a:lnTo>
                        <a:pt x="761" y="1152"/>
                      </a:lnTo>
                      <a:lnTo>
                        <a:pt x="775" y="1332"/>
                      </a:lnTo>
                      <a:lnTo>
                        <a:pt x="793" y="1486"/>
                      </a:lnTo>
                      <a:lnTo>
                        <a:pt x="2181" y="1486"/>
                      </a:lnTo>
                      <a:lnTo>
                        <a:pt x="2791" y="1454"/>
                      </a:lnTo>
                      <a:lnTo>
                        <a:pt x="2939" y="1436"/>
                      </a:lnTo>
                      <a:lnTo>
                        <a:pt x="3107" y="1432"/>
                      </a:lnTo>
                      <a:lnTo>
                        <a:pt x="3321" y="1424"/>
                      </a:lnTo>
                      <a:lnTo>
                        <a:pt x="3203" y="1190"/>
                      </a:lnTo>
                      <a:lnTo>
                        <a:pt x="3203" y="946"/>
                      </a:lnTo>
                      <a:lnTo>
                        <a:pt x="2937" y="414"/>
                      </a:lnTo>
                      <a:lnTo>
                        <a:pt x="2849" y="212"/>
                      </a:lnTo>
                      <a:lnTo>
                        <a:pt x="2587" y="146"/>
                      </a:lnTo>
                      <a:lnTo>
                        <a:pt x="2533" y="56"/>
                      </a:lnTo>
                      <a:lnTo>
                        <a:pt x="2348" y="58"/>
                      </a:lnTo>
                      <a:lnTo>
                        <a:pt x="2259" y="116"/>
                      </a:lnTo>
                      <a:lnTo>
                        <a:pt x="2017" y="24"/>
                      </a:lnTo>
                      <a:lnTo>
                        <a:pt x="1862" y="42"/>
                      </a:lnTo>
                      <a:lnTo>
                        <a:pt x="1587" y="50"/>
                      </a:lnTo>
                      <a:lnTo>
                        <a:pt x="1159" y="56"/>
                      </a:lnTo>
                      <a:lnTo>
                        <a:pt x="607" y="48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6" name="Freeform 14">
                  <a:extLst>
                    <a:ext uri="{FF2B5EF4-FFF2-40B4-BE49-F238E27FC236}">
                      <a16:creationId xmlns:a16="http://schemas.microsoft.com/office/drawing/2014/main" id="{181F48EB-E81D-4C51-9715-AA39F8CD9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599" y="3591247"/>
                  <a:ext cx="669282" cy="362685"/>
                </a:xfrm>
                <a:custGeom>
                  <a:avLst/>
                  <a:gdLst>
                    <a:gd name="T0" fmla="*/ 12 w 3036"/>
                    <a:gd name="T1" fmla="*/ 11 h 1646"/>
                    <a:gd name="T2" fmla="*/ 0 w 3036"/>
                    <a:gd name="T3" fmla="*/ 93 h 1646"/>
                    <a:gd name="T4" fmla="*/ 2 w 3036"/>
                    <a:gd name="T5" fmla="*/ 311 h 1646"/>
                    <a:gd name="T6" fmla="*/ 265 w 3036"/>
                    <a:gd name="T7" fmla="*/ 312 h 1646"/>
                    <a:gd name="T8" fmla="*/ 435 w 3036"/>
                    <a:gd name="T9" fmla="*/ 298 h 1646"/>
                    <a:gd name="T10" fmla="*/ 575 w 3036"/>
                    <a:gd name="T11" fmla="*/ 286 h 1646"/>
                    <a:gd name="T12" fmla="*/ 575 w 3036"/>
                    <a:gd name="T13" fmla="*/ 251 h 1646"/>
                    <a:gd name="T14" fmla="*/ 570 w 3036"/>
                    <a:gd name="T15" fmla="*/ 198 h 1646"/>
                    <a:gd name="T16" fmla="*/ 570 w 3036"/>
                    <a:gd name="T17" fmla="*/ 135 h 1646"/>
                    <a:gd name="T18" fmla="*/ 566 w 3036"/>
                    <a:gd name="T19" fmla="*/ 87 h 1646"/>
                    <a:gd name="T20" fmla="*/ 542 w 3036"/>
                    <a:gd name="T21" fmla="*/ 73 h 1646"/>
                    <a:gd name="T22" fmla="*/ 532 w 3036"/>
                    <a:gd name="T23" fmla="*/ 42 h 1646"/>
                    <a:gd name="T24" fmla="*/ 537 w 3036"/>
                    <a:gd name="T25" fmla="*/ 25 h 1646"/>
                    <a:gd name="T26" fmla="*/ 518 w 3036"/>
                    <a:gd name="T27" fmla="*/ 14 h 1646"/>
                    <a:gd name="T28" fmla="*/ 491 w 3036"/>
                    <a:gd name="T29" fmla="*/ 0 h 1646"/>
                    <a:gd name="T30" fmla="*/ 453 w 3036"/>
                    <a:gd name="T31" fmla="*/ 0 h 1646"/>
                    <a:gd name="T32" fmla="*/ 419 w 3036"/>
                    <a:gd name="T33" fmla="*/ 2 h 1646"/>
                    <a:gd name="T34" fmla="*/ 391 w 3036"/>
                    <a:gd name="T35" fmla="*/ 5 h 1646"/>
                    <a:gd name="T36" fmla="*/ 279 w 3036"/>
                    <a:gd name="T37" fmla="*/ 11 h 1646"/>
                    <a:gd name="T38" fmla="*/ 12 w 3036"/>
                    <a:gd name="T39" fmla="*/ 11 h 164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036" h="1646">
                      <a:moveTo>
                        <a:pt x="62" y="59"/>
                      </a:moveTo>
                      <a:lnTo>
                        <a:pt x="0" y="491"/>
                      </a:lnTo>
                      <a:lnTo>
                        <a:pt x="13" y="1641"/>
                      </a:lnTo>
                      <a:lnTo>
                        <a:pt x="1401" y="1646"/>
                      </a:lnTo>
                      <a:lnTo>
                        <a:pt x="2298" y="1572"/>
                      </a:lnTo>
                      <a:lnTo>
                        <a:pt x="3036" y="1509"/>
                      </a:lnTo>
                      <a:lnTo>
                        <a:pt x="3036" y="1326"/>
                      </a:lnTo>
                      <a:lnTo>
                        <a:pt x="3009" y="1043"/>
                      </a:lnTo>
                      <a:lnTo>
                        <a:pt x="3009" y="713"/>
                      </a:lnTo>
                      <a:lnTo>
                        <a:pt x="2987" y="461"/>
                      </a:lnTo>
                      <a:lnTo>
                        <a:pt x="2862" y="384"/>
                      </a:lnTo>
                      <a:lnTo>
                        <a:pt x="2807" y="221"/>
                      </a:lnTo>
                      <a:lnTo>
                        <a:pt x="2837" y="131"/>
                      </a:lnTo>
                      <a:lnTo>
                        <a:pt x="2734" y="73"/>
                      </a:lnTo>
                      <a:lnTo>
                        <a:pt x="2593" y="0"/>
                      </a:lnTo>
                      <a:lnTo>
                        <a:pt x="2392" y="2"/>
                      </a:lnTo>
                      <a:lnTo>
                        <a:pt x="2212" y="11"/>
                      </a:lnTo>
                      <a:lnTo>
                        <a:pt x="2062" y="27"/>
                      </a:lnTo>
                      <a:lnTo>
                        <a:pt x="1474" y="60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7" name="Freeform 15">
                  <a:extLst>
                    <a:ext uri="{FF2B5EF4-FFF2-40B4-BE49-F238E27FC236}">
                      <a16:creationId xmlns:a16="http://schemas.microsoft.com/office/drawing/2014/main" id="{B0446C92-9801-4CDF-86EA-58E027273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989" y="3922546"/>
                  <a:ext cx="585476" cy="640511"/>
                </a:xfrm>
                <a:custGeom>
                  <a:avLst/>
                  <a:gdLst>
                    <a:gd name="T0" fmla="*/ 41 w 2655"/>
                    <a:gd name="T1" fmla="*/ 0 h 2904"/>
                    <a:gd name="T2" fmla="*/ 261 w 2655"/>
                    <a:gd name="T3" fmla="*/ 16 h 2904"/>
                    <a:gd name="T4" fmla="*/ 411 w 2655"/>
                    <a:gd name="T5" fmla="*/ 23 h 2904"/>
                    <a:gd name="T6" fmla="*/ 503 w 2655"/>
                    <a:gd name="T7" fmla="*/ 25 h 2904"/>
                    <a:gd name="T8" fmla="*/ 500 w 2655"/>
                    <a:gd name="T9" fmla="*/ 75 h 2904"/>
                    <a:gd name="T10" fmla="*/ 503 w 2655"/>
                    <a:gd name="T11" fmla="*/ 283 h 2904"/>
                    <a:gd name="T12" fmla="*/ 497 w 2655"/>
                    <a:gd name="T13" fmla="*/ 505 h 2904"/>
                    <a:gd name="T14" fmla="*/ 194 w 2655"/>
                    <a:gd name="T15" fmla="*/ 494 h 2904"/>
                    <a:gd name="T16" fmla="*/ 206 w 2655"/>
                    <a:gd name="T17" fmla="*/ 516 h 2904"/>
                    <a:gd name="T18" fmla="*/ 171 w 2655"/>
                    <a:gd name="T19" fmla="*/ 510 h 2904"/>
                    <a:gd name="T20" fmla="*/ 130 w 2655"/>
                    <a:gd name="T21" fmla="*/ 512 h 2904"/>
                    <a:gd name="T22" fmla="*/ 80 w 2655"/>
                    <a:gd name="T23" fmla="*/ 505 h 2904"/>
                    <a:gd name="T24" fmla="*/ 78 w 2655"/>
                    <a:gd name="T25" fmla="*/ 532 h 2904"/>
                    <a:gd name="T26" fmla="*/ 73 w 2655"/>
                    <a:gd name="T27" fmla="*/ 551 h 2904"/>
                    <a:gd name="T28" fmla="*/ 0 w 2655"/>
                    <a:gd name="T29" fmla="*/ 549 h 2904"/>
                    <a:gd name="T30" fmla="*/ 41 w 2655"/>
                    <a:gd name="T31" fmla="*/ 0 h 29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655" h="2904">
                      <a:moveTo>
                        <a:pt x="217" y="0"/>
                      </a:moveTo>
                      <a:lnTo>
                        <a:pt x="1377" y="84"/>
                      </a:lnTo>
                      <a:lnTo>
                        <a:pt x="2169" y="122"/>
                      </a:lnTo>
                      <a:lnTo>
                        <a:pt x="2653" y="132"/>
                      </a:lnTo>
                      <a:lnTo>
                        <a:pt x="2637" y="396"/>
                      </a:lnTo>
                      <a:lnTo>
                        <a:pt x="2655" y="1494"/>
                      </a:lnTo>
                      <a:lnTo>
                        <a:pt x="2625" y="2664"/>
                      </a:lnTo>
                      <a:lnTo>
                        <a:pt x="1026" y="2601"/>
                      </a:lnTo>
                      <a:lnTo>
                        <a:pt x="1086" y="2721"/>
                      </a:lnTo>
                      <a:lnTo>
                        <a:pt x="903" y="2688"/>
                      </a:lnTo>
                      <a:lnTo>
                        <a:pt x="687" y="2700"/>
                      </a:lnTo>
                      <a:lnTo>
                        <a:pt x="423" y="2664"/>
                      </a:lnTo>
                      <a:lnTo>
                        <a:pt x="411" y="2802"/>
                      </a:lnTo>
                      <a:lnTo>
                        <a:pt x="387" y="2904"/>
                      </a:lnTo>
                      <a:lnTo>
                        <a:pt x="0" y="2892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8" name="Freeform 16">
                  <a:extLst>
                    <a:ext uri="{FF2B5EF4-FFF2-40B4-BE49-F238E27FC236}">
                      <a16:creationId xmlns:a16="http://schemas.microsoft.com/office/drawing/2014/main" id="{7489F7C0-7841-40BE-B8F2-9BC288594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5973" y="3923708"/>
                  <a:ext cx="798482" cy="380122"/>
                </a:xfrm>
                <a:custGeom>
                  <a:avLst/>
                  <a:gdLst>
                    <a:gd name="T0" fmla="*/ 3 w 3616"/>
                    <a:gd name="T1" fmla="*/ 24 h 1724"/>
                    <a:gd name="T2" fmla="*/ 0 w 3616"/>
                    <a:gd name="T3" fmla="*/ 74 h 1724"/>
                    <a:gd name="T4" fmla="*/ 109 w 3616"/>
                    <a:gd name="T5" fmla="*/ 73 h 1724"/>
                    <a:gd name="T6" fmla="*/ 169 w 3616"/>
                    <a:gd name="T7" fmla="*/ 71 h 1724"/>
                    <a:gd name="T8" fmla="*/ 231 w 3616"/>
                    <a:gd name="T9" fmla="*/ 71 h 1724"/>
                    <a:gd name="T10" fmla="*/ 234 w 3616"/>
                    <a:gd name="T11" fmla="*/ 106 h 1724"/>
                    <a:gd name="T12" fmla="*/ 235 w 3616"/>
                    <a:gd name="T13" fmla="*/ 158 h 1724"/>
                    <a:gd name="T14" fmla="*/ 230 w 3616"/>
                    <a:gd name="T15" fmla="*/ 187 h 1724"/>
                    <a:gd name="T16" fmla="*/ 223 w 3616"/>
                    <a:gd name="T17" fmla="*/ 211 h 1724"/>
                    <a:gd name="T18" fmla="*/ 230 w 3616"/>
                    <a:gd name="T19" fmla="*/ 234 h 1724"/>
                    <a:gd name="T20" fmla="*/ 231 w 3616"/>
                    <a:gd name="T21" fmla="*/ 259 h 1724"/>
                    <a:gd name="T22" fmla="*/ 261 w 3616"/>
                    <a:gd name="T23" fmla="*/ 262 h 1724"/>
                    <a:gd name="T24" fmla="*/ 280 w 3616"/>
                    <a:gd name="T25" fmla="*/ 274 h 1724"/>
                    <a:gd name="T26" fmla="*/ 306 w 3616"/>
                    <a:gd name="T27" fmla="*/ 276 h 1724"/>
                    <a:gd name="T28" fmla="*/ 338 w 3616"/>
                    <a:gd name="T29" fmla="*/ 295 h 1724"/>
                    <a:gd name="T30" fmla="*/ 381 w 3616"/>
                    <a:gd name="T31" fmla="*/ 288 h 1724"/>
                    <a:gd name="T32" fmla="*/ 412 w 3616"/>
                    <a:gd name="T33" fmla="*/ 315 h 1724"/>
                    <a:gd name="T34" fmla="*/ 440 w 3616"/>
                    <a:gd name="T35" fmla="*/ 309 h 1724"/>
                    <a:gd name="T36" fmla="*/ 464 w 3616"/>
                    <a:gd name="T37" fmla="*/ 321 h 1724"/>
                    <a:gd name="T38" fmla="*/ 492 w 3616"/>
                    <a:gd name="T39" fmla="*/ 319 h 1724"/>
                    <a:gd name="T40" fmla="*/ 544 w 3616"/>
                    <a:gd name="T41" fmla="*/ 327 h 1724"/>
                    <a:gd name="T42" fmla="*/ 591 w 3616"/>
                    <a:gd name="T43" fmla="*/ 309 h 1724"/>
                    <a:gd name="T44" fmla="*/ 617 w 3616"/>
                    <a:gd name="T45" fmla="*/ 312 h 1724"/>
                    <a:gd name="T46" fmla="*/ 636 w 3616"/>
                    <a:gd name="T47" fmla="*/ 303 h 1724"/>
                    <a:gd name="T48" fmla="*/ 657 w 3616"/>
                    <a:gd name="T49" fmla="*/ 321 h 1724"/>
                    <a:gd name="T50" fmla="*/ 686 w 3616"/>
                    <a:gd name="T51" fmla="*/ 327 h 1724"/>
                    <a:gd name="T52" fmla="*/ 686 w 3616"/>
                    <a:gd name="T53" fmla="*/ 173 h 1724"/>
                    <a:gd name="T54" fmla="*/ 673 w 3616"/>
                    <a:gd name="T55" fmla="*/ 112 h 1724"/>
                    <a:gd name="T56" fmla="*/ 669 w 3616"/>
                    <a:gd name="T57" fmla="*/ 74 h 1724"/>
                    <a:gd name="T58" fmla="*/ 669 w 3616"/>
                    <a:gd name="T59" fmla="*/ 48 h 1724"/>
                    <a:gd name="T60" fmla="*/ 664 w 3616"/>
                    <a:gd name="T61" fmla="*/ 26 h 1724"/>
                    <a:gd name="T62" fmla="*/ 654 w 3616"/>
                    <a:gd name="T63" fmla="*/ 0 h 1724"/>
                    <a:gd name="T64" fmla="*/ 587 w 3616"/>
                    <a:gd name="T65" fmla="*/ 5 h 1724"/>
                    <a:gd name="T66" fmla="*/ 344 w 3616"/>
                    <a:gd name="T67" fmla="*/ 25 h 1724"/>
                    <a:gd name="T68" fmla="*/ 219 w 3616"/>
                    <a:gd name="T69" fmla="*/ 25 h 1724"/>
                    <a:gd name="T70" fmla="*/ 79 w 3616"/>
                    <a:gd name="T71" fmla="*/ 25 h 1724"/>
                    <a:gd name="T72" fmla="*/ 3 w 3616"/>
                    <a:gd name="T73" fmla="*/ 24 h 17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16" h="1724">
                      <a:moveTo>
                        <a:pt x="14" y="124"/>
                      </a:moveTo>
                      <a:lnTo>
                        <a:pt x="0" y="392"/>
                      </a:lnTo>
                      <a:lnTo>
                        <a:pt x="573" y="383"/>
                      </a:lnTo>
                      <a:lnTo>
                        <a:pt x="893" y="374"/>
                      </a:lnTo>
                      <a:lnTo>
                        <a:pt x="1215" y="374"/>
                      </a:lnTo>
                      <a:lnTo>
                        <a:pt x="1231" y="557"/>
                      </a:lnTo>
                      <a:lnTo>
                        <a:pt x="1241" y="831"/>
                      </a:lnTo>
                      <a:lnTo>
                        <a:pt x="1213" y="987"/>
                      </a:lnTo>
                      <a:lnTo>
                        <a:pt x="1177" y="1115"/>
                      </a:lnTo>
                      <a:lnTo>
                        <a:pt x="1213" y="1233"/>
                      </a:lnTo>
                      <a:lnTo>
                        <a:pt x="1215" y="1364"/>
                      </a:lnTo>
                      <a:lnTo>
                        <a:pt x="1378" y="1380"/>
                      </a:lnTo>
                      <a:lnTo>
                        <a:pt x="1478" y="1444"/>
                      </a:lnTo>
                      <a:lnTo>
                        <a:pt x="1615" y="1453"/>
                      </a:lnTo>
                      <a:lnTo>
                        <a:pt x="1780" y="1553"/>
                      </a:lnTo>
                      <a:lnTo>
                        <a:pt x="2009" y="1517"/>
                      </a:lnTo>
                      <a:lnTo>
                        <a:pt x="2173" y="1663"/>
                      </a:lnTo>
                      <a:lnTo>
                        <a:pt x="2319" y="1627"/>
                      </a:lnTo>
                      <a:lnTo>
                        <a:pt x="2446" y="1694"/>
                      </a:lnTo>
                      <a:lnTo>
                        <a:pt x="2594" y="1681"/>
                      </a:lnTo>
                      <a:lnTo>
                        <a:pt x="2866" y="1724"/>
                      </a:lnTo>
                      <a:lnTo>
                        <a:pt x="3115" y="1627"/>
                      </a:lnTo>
                      <a:lnTo>
                        <a:pt x="3252" y="1645"/>
                      </a:lnTo>
                      <a:lnTo>
                        <a:pt x="3353" y="1599"/>
                      </a:lnTo>
                      <a:lnTo>
                        <a:pt x="3462" y="1691"/>
                      </a:lnTo>
                      <a:lnTo>
                        <a:pt x="3616" y="1724"/>
                      </a:lnTo>
                      <a:lnTo>
                        <a:pt x="3616" y="914"/>
                      </a:lnTo>
                      <a:lnTo>
                        <a:pt x="3545" y="593"/>
                      </a:lnTo>
                      <a:lnTo>
                        <a:pt x="3526" y="392"/>
                      </a:lnTo>
                      <a:lnTo>
                        <a:pt x="3526" y="254"/>
                      </a:lnTo>
                      <a:lnTo>
                        <a:pt x="3499" y="136"/>
                      </a:lnTo>
                      <a:lnTo>
                        <a:pt x="3446" y="0"/>
                      </a:lnTo>
                      <a:lnTo>
                        <a:pt x="3096" y="28"/>
                      </a:lnTo>
                      <a:lnTo>
                        <a:pt x="1814" y="134"/>
                      </a:lnTo>
                      <a:lnTo>
                        <a:pt x="1155" y="134"/>
                      </a:lnTo>
                      <a:lnTo>
                        <a:pt x="416" y="130"/>
                      </a:lnTo>
                      <a:lnTo>
                        <a:pt x="14" y="1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79" name="Freeform 17">
                  <a:extLst>
                    <a:ext uri="{FF2B5EF4-FFF2-40B4-BE49-F238E27FC236}">
                      <a16:creationId xmlns:a16="http://schemas.microsoft.com/office/drawing/2014/main" id="{266AA35E-D55A-40BE-AF5B-5A6F2EAA5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0963" y="4006242"/>
                  <a:ext cx="1269890" cy="1186863"/>
                </a:xfrm>
                <a:custGeom>
                  <a:avLst/>
                  <a:gdLst>
                    <a:gd name="T0" fmla="*/ 11 w 5759"/>
                    <a:gd name="T1" fmla="*/ 444 h 5383"/>
                    <a:gd name="T2" fmla="*/ 68 w 5759"/>
                    <a:gd name="T3" fmla="*/ 494 h 5383"/>
                    <a:gd name="T4" fmla="*/ 108 w 5759"/>
                    <a:gd name="T5" fmla="*/ 540 h 5383"/>
                    <a:gd name="T6" fmla="*/ 137 w 5759"/>
                    <a:gd name="T7" fmla="*/ 574 h 5383"/>
                    <a:gd name="T8" fmla="*/ 163 w 5759"/>
                    <a:gd name="T9" fmla="*/ 636 h 5383"/>
                    <a:gd name="T10" fmla="*/ 205 w 5759"/>
                    <a:gd name="T11" fmla="*/ 693 h 5383"/>
                    <a:gd name="T12" fmla="*/ 271 w 5759"/>
                    <a:gd name="T13" fmla="*/ 730 h 5383"/>
                    <a:gd name="T14" fmla="*/ 313 w 5759"/>
                    <a:gd name="T15" fmla="*/ 710 h 5383"/>
                    <a:gd name="T16" fmla="*/ 353 w 5759"/>
                    <a:gd name="T17" fmla="*/ 666 h 5383"/>
                    <a:gd name="T18" fmla="*/ 412 w 5759"/>
                    <a:gd name="T19" fmla="*/ 661 h 5383"/>
                    <a:gd name="T20" fmla="*/ 488 w 5759"/>
                    <a:gd name="T21" fmla="*/ 727 h 5383"/>
                    <a:gd name="T22" fmla="*/ 563 w 5759"/>
                    <a:gd name="T23" fmla="*/ 841 h 5383"/>
                    <a:gd name="T24" fmla="*/ 606 w 5759"/>
                    <a:gd name="T25" fmla="*/ 909 h 5383"/>
                    <a:gd name="T26" fmla="*/ 637 w 5759"/>
                    <a:gd name="T27" fmla="*/ 983 h 5383"/>
                    <a:gd name="T28" fmla="*/ 745 w 5759"/>
                    <a:gd name="T29" fmla="*/ 1018 h 5383"/>
                    <a:gd name="T30" fmla="*/ 811 w 5759"/>
                    <a:gd name="T31" fmla="*/ 1021 h 5383"/>
                    <a:gd name="T32" fmla="*/ 794 w 5759"/>
                    <a:gd name="T33" fmla="*/ 979 h 5383"/>
                    <a:gd name="T34" fmla="*/ 768 w 5759"/>
                    <a:gd name="T35" fmla="*/ 938 h 5383"/>
                    <a:gd name="T36" fmla="*/ 773 w 5759"/>
                    <a:gd name="T37" fmla="*/ 892 h 5383"/>
                    <a:gd name="T38" fmla="*/ 777 w 5759"/>
                    <a:gd name="T39" fmla="*/ 868 h 5383"/>
                    <a:gd name="T40" fmla="*/ 762 w 5759"/>
                    <a:gd name="T41" fmla="*/ 830 h 5383"/>
                    <a:gd name="T42" fmla="*/ 779 w 5759"/>
                    <a:gd name="T43" fmla="*/ 796 h 5383"/>
                    <a:gd name="T44" fmla="*/ 830 w 5759"/>
                    <a:gd name="T45" fmla="*/ 762 h 5383"/>
                    <a:gd name="T46" fmla="*/ 859 w 5759"/>
                    <a:gd name="T47" fmla="*/ 739 h 5383"/>
                    <a:gd name="T48" fmla="*/ 930 w 5759"/>
                    <a:gd name="T49" fmla="*/ 725 h 5383"/>
                    <a:gd name="T50" fmla="*/ 955 w 5759"/>
                    <a:gd name="T51" fmla="*/ 688 h 5383"/>
                    <a:gd name="T52" fmla="*/ 967 w 5759"/>
                    <a:gd name="T53" fmla="*/ 636 h 5383"/>
                    <a:gd name="T54" fmla="*/ 1001 w 5759"/>
                    <a:gd name="T55" fmla="*/ 653 h 5383"/>
                    <a:gd name="T56" fmla="*/ 1080 w 5759"/>
                    <a:gd name="T57" fmla="*/ 625 h 5383"/>
                    <a:gd name="T58" fmla="*/ 1075 w 5759"/>
                    <a:gd name="T59" fmla="*/ 523 h 5383"/>
                    <a:gd name="T60" fmla="*/ 1083 w 5759"/>
                    <a:gd name="T61" fmla="*/ 469 h 5383"/>
                    <a:gd name="T62" fmla="*/ 1049 w 5759"/>
                    <a:gd name="T63" fmla="*/ 422 h 5383"/>
                    <a:gd name="T64" fmla="*/ 1038 w 5759"/>
                    <a:gd name="T65" fmla="*/ 367 h 5383"/>
                    <a:gd name="T66" fmla="*/ 1038 w 5759"/>
                    <a:gd name="T67" fmla="*/ 317 h 5383"/>
                    <a:gd name="T68" fmla="*/ 1036 w 5759"/>
                    <a:gd name="T69" fmla="*/ 277 h 5383"/>
                    <a:gd name="T70" fmla="*/ 991 w 5759"/>
                    <a:gd name="T71" fmla="*/ 256 h 5383"/>
                    <a:gd name="T72" fmla="*/ 940 w 5759"/>
                    <a:gd name="T73" fmla="*/ 233 h 5383"/>
                    <a:gd name="T74" fmla="*/ 895 w 5759"/>
                    <a:gd name="T75" fmla="*/ 237 h 5383"/>
                    <a:gd name="T76" fmla="*/ 797 w 5759"/>
                    <a:gd name="T77" fmla="*/ 248 h 5383"/>
                    <a:gd name="T78" fmla="*/ 744 w 5759"/>
                    <a:gd name="T79" fmla="*/ 237 h 5383"/>
                    <a:gd name="T80" fmla="*/ 686 w 5759"/>
                    <a:gd name="T81" fmla="*/ 217 h 5383"/>
                    <a:gd name="T82" fmla="*/ 611 w 5759"/>
                    <a:gd name="T83" fmla="*/ 205 h 5383"/>
                    <a:gd name="T84" fmla="*/ 566 w 5759"/>
                    <a:gd name="T85" fmla="*/ 191 h 5383"/>
                    <a:gd name="T86" fmla="*/ 535 w 5759"/>
                    <a:gd name="T87" fmla="*/ 163 h 5383"/>
                    <a:gd name="T88" fmla="*/ 535 w 5759"/>
                    <a:gd name="T89" fmla="*/ 118 h 5383"/>
                    <a:gd name="T90" fmla="*/ 539 w 5759"/>
                    <a:gd name="T91" fmla="*/ 38 h 5383"/>
                    <a:gd name="T92" fmla="*/ 473 w 5759"/>
                    <a:gd name="T93" fmla="*/ 0 h 5383"/>
                    <a:gd name="T94" fmla="*/ 305 w 5759"/>
                    <a:gd name="T95" fmla="*/ 3 h 5383"/>
                    <a:gd name="T96" fmla="*/ 303 w 5759"/>
                    <a:gd name="T97" fmla="*/ 433 h 538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759" h="5383">
                      <a:moveTo>
                        <a:pt x="0" y="2219"/>
                      </a:moveTo>
                      <a:lnTo>
                        <a:pt x="60" y="2339"/>
                      </a:lnTo>
                      <a:lnTo>
                        <a:pt x="199" y="2439"/>
                      </a:lnTo>
                      <a:lnTo>
                        <a:pt x="361" y="2605"/>
                      </a:lnTo>
                      <a:lnTo>
                        <a:pt x="421" y="2755"/>
                      </a:lnTo>
                      <a:lnTo>
                        <a:pt x="571" y="2845"/>
                      </a:lnTo>
                      <a:lnTo>
                        <a:pt x="661" y="2875"/>
                      </a:lnTo>
                      <a:lnTo>
                        <a:pt x="721" y="3025"/>
                      </a:lnTo>
                      <a:lnTo>
                        <a:pt x="841" y="3175"/>
                      </a:lnTo>
                      <a:lnTo>
                        <a:pt x="863" y="3351"/>
                      </a:lnTo>
                      <a:lnTo>
                        <a:pt x="951" y="3519"/>
                      </a:lnTo>
                      <a:lnTo>
                        <a:pt x="1081" y="3655"/>
                      </a:lnTo>
                      <a:lnTo>
                        <a:pt x="1261" y="3685"/>
                      </a:lnTo>
                      <a:lnTo>
                        <a:pt x="1431" y="3847"/>
                      </a:lnTo>
                      <a:lnTo>
                        <a:pt x="1535" y="3815"/>
                      </a:lnTo>
                      <a:lnTo>
                        <a:pt x="1651" y="3745"/>
                      </a:lnTo>
                      <a:lnTo>
                        <a:pt x="1681" y="3595"/>
                      </a:lnTo>
                      <a:lnTo>
                        <a:pt x="1863" y="3511"/>
                      </a:lnTo>
                      <a:lnTo>
                        <a:pt x="1981" y="3415"/>
                      </a:lnTo>
                      <a:lnTo>
                        <a:pt x="2175" y="3487"/>
                      </a:lnTo>
                      <a:lnTo>
                        <a:pt x="2319" y="3567"/>
                      </a:lnTo>
                      <a:lnTo>
                        <a:pt x="2575" y="3831"/>
                      </a:lnTo>
                      <a:lnTo>
                        <a:pt x="2735" y="4095"/>
                      </a:lnTo>
                      <a:lnTo>
                        <a:pt x="2972" y="4435"/>
                      </a:lnTo>
                      <a:lnTo>
                        <a:pt x="3122" y="4555"/>
                      </a:lnTo>
                      <a:lnTo>
                        <a:pt x="3199" y="4791"/>
                      </a:lnTo>
                      <a:lnTo>
                        <a:pt x="3327" y="5023"/>
                      </a:lnTo>
                      <a:lnTo>
                        <a:pt x="3362" y="5185"/>
                      </a:lnTo>
                      <a:lnTo>
                        <a:pt x="3631" y="5279"/>
                      </a:lnTo>
                      <a:lnTo>
                        <a:pt x="3932" y="5365"/>
                      </a:lnTo>
                      <a:lnTo>
                        <a:pt x="4119" y="5383"/>
                      </a:lnTo>
                      <a:lnTo>
                        <a:pt x="4279" y="5383"/>
                      </a:lnTo>
                      <a:lnTo>
                        <a:pt x="4207" y="5271"/>
                      </a:lnTo>
                      <a:lnTo>
                        <a:pt x="4191" y="5159"/>
                      </a:lnTo>
                      <a:lnTo>
                        <a:pt x="4119" y="5079"/>
                      </a:lnTo>
                      <a:lnTo>
                        <a:pt x="4052" y="4945"/>
                      </a:lnTo>
                      <a:lnTo>
                        <a:pt x="4079" y="4839"/>
                      </a:lnTo>
                      <a:lnTo>
                        <a:pt x="4082" y="4705"/>
                      </a:lnTo>
                      <a:lnTo>
                        <a:pt x="3975" y="4639"/>
                      </a:lnTo>
                      <a:lnTo>
                        <a:pt x="4103" y="4575"/>
                      </a:lnTo>
                      <a:lnTo>
                        <a:pt x="4112" y="4435"/>
                      </a:lnTo>
                      <a:lnTo>
                        <a:pt x="4022" y="4375"/>
                      </a:lnTo>
                      <a:lnTo>
                        <a:pt x="4202" y="4345"/>
                      </a:lnTo>
                      <a:lnTo>
                        <a:pt x="4112" y="4195"/>
                      </a:lnTo>
                      <a:lnTo>
                        <a:pt x="4322" y="4165"/>
                      </a:lnTo>
                      <a:lnTo>
                        <a:pt x="4382" y="4015"/>
                      </a:lnTo>
                      <a:lnTo>
                        <a:pt x="4472" y="4015"/>
                      </a:lnTo>
                      <a:lnTo>
                        <a:pt x="4532" y="3895"/>
                      </a:lnTo>
                      <a:lnTo>
                        <a:pt x="4772" y="3895"/>
                      </a:lnTo>
                      <a:lnTo>
                        <a:pt x="4911" y="3823"/>
                      </a:lnTo>
                      <a:lnTo>
                        <a:pt x="5042" y="3745"/>
                      </a:lnTo>
                      <a:lnTo>
                        <a:pt x="5042" y="3625"/>
                      </a:lnTo>
                      <a:lnTo>
                        <a:pt x="5192" y="3535"/>
                      </a:lnTo>
                      <a:lnTo>
                        <a:pt x="5102" y="3355"/>
                      </a:lnTo>
                      <a:lnTo>
                        <a:pt x="5252" y="3325"/>
                      </a:lnTo>
                      <a:lnTo>
                        <a:pt x="5282" y="3445"/>
                      </a:lnTo>
                      <a:lnTo>
                        <a:pt x="5463" y="3391"/>
                      </a:lnTo>
                      <a:lnTo>
                        <a:pt x="5702" y="3295"/>
                      </a:lnTo>
                      <a:lnTo>
                        <a:pt x="5695" y="3031"/>
                      </a:lnTo>
                      <a:lnTo>
                        <a:pt x="5672" y="2755"/>
                      </a:lnTo>
                      <a:lnTo>
                        <a:pt x="5759" y="2671"/>
                      </a:lnTo>
                      <a:lnTo>
                        <a:pt x="5719" y="2471"/>
                      </a:lnTo>
                      <a:lnTo>
                        <a:pt x="5612" y="2305"/>
                      </a:lnTo>
                      <a:lnTo>
                        <a:pt x="5535" y="2223"/>
                      </a:lnTo>
                      <a:lnTo>
                        <a:pt x="5462" y="2035"/>
                      </a:lnTo>
                      <a:lnTo>
                        <a:pt x="5479" y="1935"/>
                      </a:lnTo>
                      <a:lnTo>
                        <a:pt x="5463" y="1799"/>
                      </a:lnTo>
                      <a:lnTo>
                        <a:pt x="5479" y="1671"/>
                      </a:lnTo>
                      <a:lnTo>
                        <a:pt x="5439" y="1559"/>
                      </a:lnTo>
                      <a:lnTo>
                        <a:pt x="5471" y="1463"/>
                      </a:lnTo>
                      <a:lnTo>
                        <a:pt x="5432" y="1345"/>
                      </a:lnTo>
                      <a:lnTo>
                        <a:pt x="5231" y="1351"/>
                      </a:lnTo>
                      <a:lnTo>
                        <a:pt x="5075" y="1317"/>
                      </a:lnTo>
                      <a:lnTo>
                        <a:pt x="4964" y="1226"/>
                      </a:lnTo>
                      <a:lnTo>
                        <a:pt x="4865" y="1271"/>
                      </a:lnTo>
                      <a:lnTo>
                        <a:pt x="4727" y="1251"/>
                      </a:lnTo>
                      <a:lnTo>
                        <a:pt x="4479" y="1350"/>
                      </a:lnTo>
                      <a:lnTo>
                        <a:pt x="4208" y="1305"/>
                      </a:lnTo>
                      <a:lnTo>
                        <a:pt x="4055" y="1319"/>
                      </a:lnTo>
                      <a:lnTo>
                        <a:pt x="3927" y="1251"/>
                      </a:lnTo>
                      <a:lnTo>
                        <a:pt x="3786" y="1287"/>
                      </a:lnTo>
                      <a:lnTo>
                        <a:pt x="3620" y="1143"/>
                      </a:lnTo>
                      <a:lnTo>
                        <a:pt x="3392" y="1179"/>
                      </a:lnTo>
                      <a:lnTo>
                        <a:pt x="3227" y="1079"/>
                      </a:lnTo>
                      <a:lnTo>
                        <a:pt x="3084" y="1068"/>
                      </a:lnTo>
                      <a:lnTo>
                        <a:pt x="2988" y="1005"/>
                      </a:lnTo>
                      <a:lnTo>
                        <a:pt x="2828" y="989"/>
                      </a:lnTo>
                      <a:lnTo>
                        <a:pt x="2823" y="858"/>
                      </a:lnTo>
                      <a:lnTo>
                        <a:pt x="2786" y="740"/>
                      </a:lnTo>
                      <a:lnTo>
                        <a:pt x="2823" y="620"/>
                      </a:lnTo>
                      <a:lnTo>
                        <a:pt x="2852" y="458"/>
                      </a:lnTo>
                      <a:lnTo>
                        <a:pt x="2843" y="198"/>
                      </a:lnTo>
                      <a:lnTo>
                        <a:pt x="2825" y="0"/>
                      </a:lnTo>
                      <a:lnTo>
                        <a:pt x="2498" y="0"/>
                      </a:lnTo>
                      <a:lnTo>
                        <a:pt x="2156" y="9"/>
                      </a:lnTo>
                      <a:lnTo>
                        <a:pt x="1611" y="18"/>
                      </a:lnTo>
                      <a:lnTo>
                        <a:pt x="1629" y="1167"/>
                      </a:lnTo>
                      <a:lnTo>
                        <a:pt x="1598" y="2282"/>
                      </a:lnTo>
                      <a:lnTo>
                        <a:pt x="0" y="221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0" name="Freeform 18">
                  <a:extLst>
                    <a:ext uri="{FF2B5EF4-FFF2-40B4-BE49-F238E27FC236}">
                      <a16:creationId xmlns:a16="http://schemas.microsoft.com/office/drawing/2014/main" id="{317A0D95-C453-4FAA-B8C3-E5FF7E358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069" y="2570614"/>
                  <a:ext cx="575001" cy="656785"/>
                </a:xfrm>
                <a:custGeom>
                  <a:avLst/>
                  <a:gdLst>
                    <a:gd name="T0" fmla="*/ 0 w 2604"/>
                    <a:gd name="T1" fmla="*/ 45 h 2977"/>
                    <a:gd name="T2" fmla="*/ 31 w 2604"/>
                    <a:gd name="T3" fmla="*/ 46 h 2977"/>
                    <a:gd name="T4" fmla="*/ 64 w 2604"/>
                    <a:gd name="T5" fmla="*/ 43 h 2977"/>
                    <a:gd name="T6" fmla="*/ 91 w 2604"/>
                    <a:gd name="T7" fmla="*/ 46 h 2977"/>
                    <a:gd name="T8" fmla="*/ 117 w 2604"/>
                    <a:gd name="T9" fmla="*/ 40 h 2977"/>
                    <a:gd name="T10" fmla="*/ 117 w 2604"/>
                    <a:gd name="T11" fmla="*/ 0 h 2977"/>
                    <a:gd name="T12" fmla="*/ 137 w 2604"/>
                    <a:gd name="T13" fmla="*/ 5 h 2977"/>
                    <a:gd name="T14" fmla="*/ 125 w 2604"/>
                    <a:gd name="T15" fmla="*/ 25 h 2977"/>
                    <a:gd name="T16" fmla="*/ 134 w 2604"/>
                    <a:gd name="T17" fmla="*/ 40 h 2977"/>
                    <a:gd name="T18" fmla="*/ 163 w 2604"/>
                    <a:gd name="T19" fmla="*/ 51 h 2977"/>
                    <a:gd name="T20" fmla="*/ 184 w 2604"/>
                    <a:gd name="T21" fmla="*/ 61 h 2977"/>
                    <a:gd name="T22" fmla="*/ 225 w 2604"/>
                    <a:gd name="T23" fmla="*/ 68 h 2977"/>
                    <a:gd name="T24" fmla="*/ 265 w 2604"/>
                    <a:gd name="T25" fmla="*/ 68 h 2977"/>
                    <a:gd name="T26" fmla="*/ 282 w 2604"/>
                    <a:gd name="T27" fmla="*/ 57 h 2977"/>
                    <a:gd name="T28" fmla="*/ 305 w 2604"/>
                    <a:gd name="T29" fmla="*/ 74 h 2977"/>
                    <a:gd name="T30" fmla="*/ 339 w 2604"/>
                    <a:gd name="T31" fmla="*/ 80 h 2977"/>
                    <a:gd name="T32" fmla="*/ 373 w 2604"/>
                    <a:gd name="T33" fmla="*/ 97 h 2977"/>
                    <a:gd name="T34" fmla="*/ 407 w 2604"/>
                    <a:gd name="T35" fmla="*/ 85 h 2977"/>
                    <a:gd name="T36" fmla="*/ 419 w 2604"/>
                    <a:gd name="T37" fmla="*/ 93 h 2977"/>
                    <a:gd name="T38" fmla="*/ 447 w 2604"/>
                    <a:gd name="T39" fmla="*/ 91 h 2977"/>
                    <a:gd name="T40" fmla="*/ 469 w 2604"/>
                    <a:gd name="T41" fmla="*/ 91 h 2977"/>
                    <a:gd name="T42" fmla="*/ 494 w 2604"/>
                    <a:gd name="T43" fmla="*/ 90 h 2977"/>
                    <a:gd name="T44" fmla="*/ 492 w 2604"/>
                    <a:gd name="T45" fmla="*/ 94 h 2977"/>
                    <a:gd name="T46" fmla="*/ 428 w 2604"/>
                    <a:gd name="T47" fmla="*/ 136 h 2977"/>
                    <a:gd name="T48" fmla="*/ 402 w 2604"/>
                    <a:gd name="T49" fmla="*/ 160 h 2977"/>
                    <a:gd name="T50" fmla="*/ 390 w 2604"/>
                    <a:gd name="T51" fmla="*/ 188 h 2977"/>
                    <a:gd name="T52" fmla="*/ 351 w 2604"/>
                    <a:gd name="T53" fmla="*/ 216 h 2977"/>
                    <a:gd name="T54" fmla="*/ 328 w 2604"/>
                    <a:gd name="T55" fmla="*/ 245 h 2977"/>
                    <a:gd name="T56" fmla="*/ 339 w 2604"/>
                    <a:gd name="T57" fmla="*/ 279 h 2977"/>
                    <a:gd name="T58" fmla="*/ 319 w 2604"/>
                    <a:gd name="T59" fmla="*/ 307 h 2977"/>
                    <a:gd name="T60" fmla="*/ 299 w 2604"/>
                    <a:gd name="T61" fmla="*/ 330 h 2977"/>
                    <a:gd name="T62" fmla="*/ 322 w 2604"/>
                    <a:gd name="T63" fmla="*/ 359 h 2977"/>
                    <a:gd name="T64" fmla="*/ 319 w 2604"/>
                    <a:gd name="T65" fmla="*/ 400 h 2977"/>
                    <a:gd name="T66" fmla="*/ 311 w 2604"/>
                    <a:gd name="T67" fmla="*/ 421 h 2977"/>
                    <a:gd name="T68" fmla="*/ 330 w 2604"/>
                    <a:gd name="T69" fmla="*/ 430 h 2977"/>
                    <a:gd name="T70" fmla="*/ 356 w 2604"/>
                    <a:gd name="T71" fmla="*/ 427 h 2977"/>
                    <a:gd name="T72" fmla="*/ 393 w 2604"/>
                    <a:gd name="T73" fmla="*/ 460 h 2977"/>
                    <a:gd name="T74" fmla="*/ 453 w 2604"/>
                    <a:gd name="T75" fmla="*/ 501 h 2977"/>
                    <a:gd name="T76" fmla="*/ 442 w 2604"/>
                    <a:gd name="T77" fmla="*/ 530 h 2977"/>
                    <a:gd name="T78" fmla="*/ 75 w 2604"/>
                    <a:gd name="T79" fmla="*/ 565 h 2977"/>
                    <a:gd name="T80" fmla="*/ 80 w 2604"/>
                    <a:gd name="T81" fmla="*/ 513 h 2977"/>
                    <a:gd name="T82" fmla="*/ 73 w 2604"/>
                    <a:gd name="T83" fmla="*/ 403 h 2977"/>
                    <a:gd name="T84" fmla="*/ 49 w 2604"/>
                    <a:gd name="T85" fmla="*/ 374 h 2977"/>
                    <a:gd name="T86" fmla="*/ 56 w 2604"/>
                    <a:gd name="T87" fmla="*/ 353 h 2977"/>
                    <a:gd name="T88" fmla="*/ 53 w 2604"/>
                    <a:gd name="T89" fmla="*/ 330 h 2977"/>
                    <a:gd name="T90" fmla="*/ 43 w 2604"/>
                    <a:gd name="T91" fmla="*/ 263 h 2977"/>
                    <a:gd name="T92" fmla="*/ 34 w 2604"/>
                    <a:gd name="T93" fmla="*/ 176 h 2977"/>
                    <a:gd name="T94" fmla="*/ 11 w 2604"/>
                    <a:gd name="T95" fmla="*/ 145 h 2977"/>
                    <a:gd name="T96" fmla="*/ 5 w 2604"/>
                    <a:gd name="T97" fmla="*/ 106 h 2977"/>
                    <a:gd name="T98" fmla="*/ 0 w 2604"/>
                    <a:gd name="T99" fmla="*/ 45 h 29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604" h="2977">
                      <a:moveTo>
                        <a:pt x="0" y="239"/>
                      </a:moveTo>
                      <a:lnTo>
                        <a:pt x="161" y="242"/>
                      </a:lnTo>
                      <a:lnTo>
                        <a:pt x="337" y="226"/>
                      </a:lnTo>
                      <a:lnTo>
                        <a:pt x="481" y="242"/>
                      </a:lnTo>
                      <a:lnTo>
                        <a:pt x="617" y="210"/>
                      </a:lnTo>
                      <a:lnTo>
                        <a:pt x="617" y="0"/>
                      </a:lnTo>
                      <a:lnTo>
                        <a:pt x="721" y="26"/>
                      </a:lnTo>
                      <a:lnTo>
                        <a:pt x="657" y="130"/>
                      </a:lnTo>
                      <a:lnTo>
                        <a:pt x="705" y="210"/>
                      </a:lnTo>
                      <a:lnTo>
                        <a:pt x="857" y="270"/>
                      </a:lnTo>
                      <a:lnTo>
                        <a:pt x="969" y="322"/>
                      </a:lnTo>
                      <a:lnTo>
                        <a:pt x="1187" y="360"/>
                      </a:lnTo>
                      <a:lnTo>
                        <a:pt x="1398" y="360"/>
                      </a:lnTo>
                      <a:lnTo>
                        <a:pt x="1488" y="300"/>
                      </a:lnTo>
                      <a:lnTo>
                        <a:pt x="1608" y="390"/>
                      </a:lnTo>
                      <a:lnTo>
                        <a:pt x="1788" y="420"/>
                      </a:lnTo>
                      <a:lnTo>
                        <a:pt x="1968" y="510"/>
                      </a:lnTo>
                      <a:lnTo>
                        <a:pt x="2148" y="450"/>
                      </a:lnTo>
                      <a:lnTo>
                        <a:pt x="2209" y="490"/>
                      </a:lnTo>
                      <a:lnTo>
                        <a:pt x="2358" y="480"/>
                      </a:lnTo>
                      <a:lnTo>
                        <a:pt x="2473" y="482"/>
                      </a:lnTo>
                      <a:lnTo>
                        <a:pt x="2604" y="476"/>
                      </a:lnTo>
                      <a:lnTo>
                        <a:pt x="2596" y="497"/>
                      </a:lnTo>
                      <a:lnTo>
                        <a:pt x="2257" y="714"/>
                      </a:lnTo>
                      <a:lnTo>
                        <a:pt x="2121" y="842"/>
                      </a:lnTo>
                      <a:lnTo>
                        <a:pt x="2058" y="990"/>
                      </a:lnTo>
                      <a:lnTo>
                        <a:pt x="1848" y="1140"/>
                      </a:lnTo>
                      <a:lnTo>
                        <a:pt x="1728" y="1290"/>
                      </a:lnTo>
                      <a:lnTo>
                        <a:pt x="1788" y="1470"/>
                      </a:lnTo>
                      <a:lnTo>
                        <a:pt x="1681" y="1618"/>
                      </a:lnTo>
                      <a:lnTo>
                        <a:pt x="1578" y="1740"/>
                      </a:lnTo>
                      <a:lnTo>
                        <a:pt x="1698" y="1890"/>
                      </a:lnTo>
                      <a:lnTo>
                        <a:pt x="1681" y="2106"/>
                      </a:lnTo>
                      <a:lnTo>
                        <a:pt x="1638" y="2220"/>
                      </a:lnTo>
                      <a:lnTo>
                        <a:pt x="1737" y="2266"/>
                      </a:lnTo>
                      <a:lnTo>
                        <a:pt x="1878" y="2250"/>
                      </a:lnTo>
                      <a:lnTo>
                        <a:pt x="2073" y="2426"/>
                      </a:lnTo>
                      <a:lnTo>
                        <a:pt x="2388" y="2640"/>
                      </a:lnTo>
                      <a:lnTo>
                        <a:pt x="2329" y="2794"/>
                      </a:lnTo>
                      <a:lnTo>
                        <a:pt x="394" y="2977"/>
                      </a:lnTo>
                      <a:lnTo>
                        <a:pt x="421" y="2701"/>
                      </a:lnTo>
                      <a:lnTo>
                        <a:pt x="385" y="2123"/>
                      </a:lnTo>
                      <a:lnTo>
                        <a:pt x="256" y="1969"/>
                      </a:lnTo>
                      <a:lnTo>
                        <a:pt x="294" y="1862"/>
                      </a:lnTo>
                      <a:lnTo>
                        <a:pt x="282" y="1741"/>
                      </a:lnTo>
                      <a:lnTo>
                        <a:pt x="229" y="1387"/>
                      </a:lnTo>
                      <a:lnTo>
                        <a:pt x="181" y="928"/>
                      </a:lnTo>
                      <a:lnTo>
                        <a:pt x="60" y="763"/>
                      </a:lnTo>
                      <a:lnTo>
                        <a:pt x="25" y="556"/>
                      </a:lnTo>
                      <a:lnTo>
                        <a:pt x="0" y="23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1" name="Freeform 19">
                  <a:extLst>
                    <a:ext uri="{FF2B5EF4-FFF2-40B4-BE49-F238E27FC236}">
                      <a16:creationId xmlns:a16="http://schemas.microsoft.com/office/drawing/2014/main" id="{159BEA4B-A0A9-4C9D-8A7D-76C9BB5DA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7259" y="2807755"/>
                  <a:ext cx="485375" cy="477768"/>
                </a:xfrm>
                <a:custGeom>
                  <a:avLst/>
                  <a:gdLst>
                    <a:gd name="T0" fmla="*/ 51 w 2202"/>
                    <a:gd name="T1" fmla="*/ 13 h 2170"/>
                    <a:gd name="T2" fmla="*/ 28 w 2202"/>
                    <a:gd name="T3" fmla="*/ 41 h 2170"/>
                    <a:gd name="T4" fmla="*/ 40 w 2202"/>
                    <a:gd name="T5" fmla="*/ 76 h 2170"/>
                    <a:gd name="T6" fmla="*/ 19 w 2202"/>
                    <a:gd name="T7" fmla="*/ 103 h 2170"/>
                    <a:gd name="T8" fmla="*/ 0 w 2202"/>
                    <a:gd name="T9" fmla="*/ 126 h 2170"/>
                    <a:gd name="T10" fmla="*/ 23 w 2202"/>
                    <a:gd name="T11" fmla="*/ 155 h 2170"/>
                    <a:gd name="T12" fmla="*/ 19 w 2202"/>
                    <a:gd name="T13" fmla="*/ 196 h 2170"/>
                    <a:gd name="T14" fmla="*/ 11 w 2202"/>
                    <a:gd name="T15" fmla="*/ 217 h 2170"/>
                    <a:gd name="T16" fmla="*/ 30 w 2202"/>
                    <a:gd name="T17" fmla="*/ 226 h 2170"/>
                    <a:gd name="T18" fmla="*/ 56 w 2202"/>
                    <a:gd name="T19" fmla="*/ 223 h 2170"/>
                    <a:gd name="T20" fmla="*/ 95 w 2202"/>
                    <a:gd name="T21" fmla="*/ 257 h 2170"/>
                    <a:gd name="T22" fmla="*/ 153 w 2202"/>
                    <a:gd name="T23" fmla="*/ 297 h 2170"/>
                    <a:gd name="T24" fmla="*/ 142 w 2202"/>
                    <a:gd name="T25" fmla="*/ 326 h 2170"/>
                    <a:gd name="T26" fmla="*/ 154 w 2202"/>
                    <a:gd name="T27" fmla="*/ 341 h 2170"/>
                    <a:gd name="T28" fmla="*/ 154 w 2202"/>
                    <a:gd name="T29" fmla="*/ 367 h 2170"/>
                    <a:gd name="T30" fmla="*/ 162 w 2202"/>
                    <a:gd name="T31" fmla="*/ 391 h 2170"/>
                    <a:gd name="T32" fmla="*/ 186 w 2202"/>
                    <a:gd name="T33" fmla="*/ 402 h 2170"/>
                    <a:gd name="T34" fmla="*/ 204 w 2202"/>
                    <a:gd name="T35" fmla="*/ 411 h 2170"/>
                    <a:gd name="T36" fmla="*/ 400 w 2202"/>
                    <a:gd name="T37" fmla="*/ 381 h 2170"/>
                    <a:gd name="T38" fmla="*/ 400 w 2202"/>
                    <a:gd name="T39" fmla="*/ 341 h 2170"/>
                    <a:gd name="T40" fmla="*/ 383 w 2202"/>
                    <a:gd name="T41" fmla="*/ 324 h 2170"/>
                    <a:gd name="T42" fmla="*/ 380 w 2202"/>
                    <a:gd name="T43" fmla="*/ 294 h 2170"/>
                    <a:gd name="T44" fmla="*/ 383 w 2202"/>
                    <a:gd name="T45" fmla="*/ 267 h 2170"/>
                    <a:gd name="T46" fmla="*/ 389 w 2202"/>
                    <a:gd name="T47" fmla="*/ 256 h 2170"/>
                    <a:gd name="T48" fmla="*/ 383 w 2202"/>
                    <a:gd name="T49" fmla="*/ 227 h 2170"/>
                    <a:gd name="T50" fmla="*/ 389 w 2202"/>
                    <a:gd name="T51" fmla="*/ 205 h 2170"/>
                    <a:gd name="T52" fmla="*/ 389 w 2202"/>
                    <a:gd name="T53" fmla="*/ 188 h 2170"/>
                    <a:gd name="T54" fmla="*/ 417 w 2202"/>
                    <a:gd name="T55" fmla="*/ 125 h 2170"/>
                    <a:gd name="T56" fmla="*/ 411 w 2202"/>
                    <a:gd name="T57" fmla="*/ 108 h 2170"/>
                    <a:gd name="T58" fmla="*/ 400 w 2202"/>
                    <a:gd name="T59" fmla="*/ 125 h 2170"/>
                    <a:gd name="T60" fmla="*/ 389 w 2202"/>
                    <a:gd name="T61" fmla="*/ 142 h 2170"/>
                    <a:gd name="T62" fmla="*/ 383 w 2202"/>
                    <a:gd name="T63" fmla="*/ 159 h 2170"/>
                    <a:gd name="T64" fmla="*/ 355 w 2202"/>
                    <a:gd name="T65" fmla="*/ 199 h 2170"/>
                    <a:gd name="T66" fmla="*/ 355 w 2202"/>
                    <a:gd name="T67" fmla="*/ 176 h 2170"/>
                    <a:gd name="T68" fmla="*/ 356 w 2202"/>
                    <a:gd name="T69" fmla="*/ 155 h 2170"/>
                    <a:gd name="T70" fmla="*/ 368 w 2202"/>
                    <a:gd name="T71" fmla="*/ 135 h 2170"/>
                    <a:gd name="T72" fmla="*/ 366 w 2202"/>
                    <a:gd name="T73" fmla="*/ 108 h 2170"/>
                    <a:gd name="T74" fmla="*/ 349 w 2202"/>
                    <a:gd name="T75" fmla="*/ 91 h 2170"/>
                    <a:gd name="T76" fmla="*/ 348 w 2202"/>
                    <a:gd name="T77" fmla="*/ 79 h 2170"/>
                    <a:gd name="T78" fmla="*/ 320 w 2202"/>
                    <a:gd name="T79" fmla="*/ 57 h 2170"/>
                    <a:gd name="T80" fmla="*/ 286 w 2202"/>
                    <a:gd name="T81" fmla="*/ 63 h 2170"/>
                    <a:gd name="T82" fmla="*/ 281 w 2202"/>
                    <a:gd name="T83" fmla="*/ 51 h 2170"/>
                    <a:gd name="T84" fmla="*/ 260 w 2202"/>
                    <a:gd name="T85" fmla="*/ 52 h 2170"/>
                    <a:gd name="T86" fmla="*/ 233 w 2202"/>
                    <a:gd name="T87" fmla="*/ 50 h 2170"/>
                    <a:gd name="T88" fmla="*/ 201 w 2202"/>
                    <a:gd name="T89" fmla="*/ 51 h 2170"/>
                    <a:gd name="T90" fmla="*/ 184 w 2202"/>
                    <a:gd name="T91" fmla="*/ 38 h 2170"/>
                    <a:gd name="T92" fmla="*/ 173 w 2202"/>
                    <a:gd name="T93" fmla="*/ 23 h 2170"/>
                    <a:gd name="T94" fmla="*/ 127 w 2202"/>
                    <a:gd name="T95" fmla="*/ 23 h 2170"/>
                    <a:gd name="T96" fmla="*/ 122 w 2202"/>
                    <a:gd name="T97" fmla="*/ 0 h 2170"/>
                    <a:gd name="T98" fmla="*/ 70 w 2202"/>
                    <a:gd name="T99" fmla="*/ 23 h 2170"/>
                    <a:gd name="T100" fmla="*/ 51 w 2202"/>
                    <a:gd name="T101" fmla="*/ 13 h 217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202" h="2170">
                      <a:moveTo>
                        <a:pt x="267" y="70"/>
                      </a:moveTo>
                      <a:lnTo>
                        <a:pt x="150" y="216"/>
                      </a:lnTo>
                      <a:lnTo>
                        <a:pt x="209" y="400"/>
                      </a:lnTo>
                      <a:lnTo>
                        <a:pt x="102" y="544"/>
                      </a:lnTo>
                      <a:lnTo>
                        <a:pt x="0" y="667"/>
                      </a:lnTo>
                      <a:lnTo>
                        <a:pt x="119" y="820"/>
                      </a:lnTo>
                      <a:lnTo>
                        <a:pt x="102" y="1035"/>
                      </a:lnTo>
                      <a:lnTo>
                        <a:pt x="59" y="1146"/>
                      </a:lnTo>
                      <a:lnTo>
                        <a:pt x="158" y="1195"/>
                      </a:lnTo>
                      <a:lnTo>
                        <a:pt x="297" y="1177"/>
                      </a:lnTo>
                      <a:lnTo>
                        <a:pt x="501" y="1359"/>
                      </a:lnTo>
                      <a:lnTo>
                        <a:pt x="809" y="1567"/>
                      </a:lnTo>
                      <a:lnTo>
                        <a:pt x="750" y="1723"/>
                      </a:lnTo>
                      <a:lnTo>
                        <a:pt x="814" y="1802"/>
                      </a:lnTo>
                      <a:lnTo>
                        <a:pt x="814" y="1938"/>
                      </a:lnTo>
                      <a:lnTo>
                        <a:pt x="854" y="2066"/>
                      </a:lnTo>
                      <a:lnTo>
                        <a:pt x="982" y="2122"/>
                      </a:lnTo>
                      <a:lnTo>
                        <a:pt x="1078" y="2170"/>
                      </a:lnTo>
                      <a:lnTo>
                        <a:pt x="2112" y="2010"/>
                      </a:lnTo>
                      <a:lnTo>
                        <a:pt x="2112" y="1800"/>
                      </a:lnTo>
                      <a:lnTo>
                        <a:pt x="2022" y="1710"/>
                      </a:lnTo>
                      <a:lnTo>
                        <a:pt x="2006" y="1554"/>
                      </a:lnTo>
                      <a:lnTo>
                        <a:pt x="2022" y="1410"/>
                      </a:lnTo>
                      <a:lnTo>
                        <a:pt x="2052" y="1350"/>
                      </a:lnTo>
                      <a:lnTo>
                        <a:pt x="2022" y="1200"/>
                      </a:lnTo>
                      <a:lnTo>
                        <a:pt x="2052" y="1080"/>
                      </a:lnTo>
                      <a:lnTo>
                        <a:pt x="2052" y="990"/>
                      </a:lnTo>
                      <a:lnTo>
                        <a:pt x="2202" y="660"/>
                      </a:lnTo>
                      <a:lnTo>
                        <a:pt x="2172" y="570"/>
                      </a:lnTo>
                      <a:lnTo>
                        <a:pt x="2112" y="660"/>
                      </a:lnTo>
                      <a:lnTo>
                        <a:pt x="2052" y="750"/>
                      </a:lnTo>
                      <a:lnTo>
                        <a:pt x="2022" y="840"/>
                      </a:lnTo>
                      <a:lnTo>
                        <a:pt x="1872" y="1050"/>
                      </a:lnTo>
                      <a:lnTo>
                        <a:pt x="1872" y="930"/>
                      </a:lnTo>
                      <a:lnTo>
                        <a:pt x="1878" y="818"/>
                      </a:lnTo>
                      <a:lnTo>
                        <a:pt x="1942" y="714"/>
                      </a:lnTo>
                      <a:lnTo>
                        <a:pt x="1932" y="570"/>
                      </a:lnTo>
                      <a:lnTo>
                        <a:pt x="1842" y="480"/>
                      </a:lnTo>
                      <a:lnTo>
                        <a:pt x="1838" y="418"/>
                      </a:lnTo>
                      <a:lnTo>
                        <a:pt x="1692" y="300"/>
                      </a:lnTo>
                      <a:lnTo>
                        <a:pt x="1512" y="330"/>
                      </a:lnTo>
                      <a:lnTo>
                        <a:pt x="1482" y="270"/>
                      </a:lnTo>
                      <a:lnTo>
                        <a:pt x="1374" y="274"/>
                      </a:lnTo>
                      <a:lnTo>
                        <a:pt x="1230" y="266"/>
                      </a:lnTo>
                      <a:lnTo>
                        <a:pt x="1062" y="270"/>
                      </a:lnTo>
                      <a:lnTo>
                        <a:pt x="974" y="202"/>
                      </a:lnTo>
                      <a:lnTo>
                        <a:pt x="912" y="120"/>
                      </a:lnTo>
                      <a:lnTo>
                        <a:pt x="672" y="120"/>
                      </a:lnTo>
                      <a:lnTo>
                        <a:pt x="642" y="0"/>
                      </a:lnTo>
                      <a:lnTo>
                        <a:pt x="372" y="120"/>
                      </a:lnTo>
                      <a:lnTo>
                        <a:pt x="267" y="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2" name="Freeform 20">
                  <a:extLst>
                    <a:ext uri="{FF2B5EF4-FFF2-40B4-BE49-F238E27FC236}">
                      <a16:creationId xmlns:a16="http://schemas.microsoft.com/office/drawing/2014/main" id="{7899A50B-BB1F-445C-A1BF-66BDD7A6C4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6531" y="3186714"/>
                  <a:ext cx="548229" cy="352223"/>
                </a:xfrm>
                <a:custGeom>
                  <a:avLst/>
                  <a:gdLst>
                    <a:gd name="T0" fmla="*/ 0 w 2485"/>
                    <a:gd name="T1" fmla="*/ 35 h 1601"/>
                    <a:gd name="T2" fmla="*/ 367 w 2485"/>
                    <a:gd name="T3" fmla="*/ 0 h 1601"/>
                    <a:gd name="T4" fmla="*/ 378 w 2485"/>
                    <a:gd name="T5" fmla="*/ 14 h 1601"/>
                    <a:gd name="T6" fmla="*/ 379 w 2485"/>
                    <a:gd name="T7" fmla="*/ 40 h 1601"/>
                    <a:gd name="T8" fmla="*/ 386 w 2485"/>
                    <a:gd name="T9" fmla="*/ 65 h 1601"/>
                    <a:gd name="T10" fmla="*/ 408 w 2485"/>
                    <a:gd name="T11" fmla="*/ 74 h 1601"/>
                    <a:gd name="T12" fmla="*/ 428 w 2485"/>
                    <a:gd name="T13" fmla="*/ 85 h 1601"/>
                    <a:gd name="T14" fmla="*/ 447 w 2485"/>
                    <a:gd name="T15" fmla="*/ 109 h 1601"/>
                    <a:gd name="T16" fmla="*/ 463 w 2485"/>
                    <a:gd name="T17" fmla="*/ 127 h 1601"/>
                    <a:gd name="T18" fmla="*/ 471 w 2485"/>
                    <a:gd name="T19" fmla="*/ 154 h 1601"/>
                    <a:gd name="T20" fmla="*/ 451 w 2485"/>
                    <a:gd name="T21" fmla="*/ 178 h 1601"/>
                    <a:gd name="T22" fmla="*/ 426 w 2485"/>
                    <a:gd name="T23" fmla="*/ 189 h 1601"/>
                    <a:gd name="T24" fmla="*/ 399 w 2485"/>
                    <a:gd name="T25" fmla="*/ 189 h 1601"/>
                    <a:gd name="T26" fmla="*/ 416 w 2485"/>
                    <a:gd name="T27" fmla="*/ 217 h 1601"/>
                    <a:gd name="T28" fmla="*/ 407 w 2485"/>
                    <a:gd name="T29" fmla="*/ 248 h 1601"/>
                    <a:gd name="T30" fmla="*/ 394 w 2485"/>
                    <a:gd name="T31" fmla="*/ 274 h 1601"/>
                    <a:gd name="T32" fmla="*/ 388 w 2485"/>
                    <a:gd name="T33" fmla="*/ 295 h 1601"/>
                    <a:gd name="T34" fmla="*/ 360 w 2485"/>
                    <a:gd name="T35" fmla="*/ 274 h 1601"/>
                    <a:gd name="T36" fmla="*/ 277 w 2485"/>
                    <a:gd name="T37" fmla="*/ 289 h 1601"/>
                    <a:gd name="T38" fmla="*/ 195 w 2485"/>
                    <a:gd name="T39" fmla="*/ 297 h 1601"/>
                    <a:gd name="T40" fmla="*/ 73 w 2485"/>
                    <a:gd name="T41" fmla="*/ 303 h 1601"/>
                    <a:gd name="T42" fmla="*/ 73 w 2485"/>
                    <a:gd name="T43" fmla="*/ 256 h 1601"/>
                    <a:gd name="T44" fmla="*/ 23 w 2485"/>
                    <a:gd name="T45" fmla="*/ 157 h 1601"/>
                    <a:gd name="T46" fmla="*/ 6 w 2485"/>
                    <a:gd name="T47" fmla="*/ 117 h 1601"/>
                    <a:gd name="T48" fmla="*/ 6 w 2485"/>
                    <a:gd name="T49" fmla="*/ 59 h 1601"/>
                    <a:gd name="T50" fmla="*/ 0 w 2485"/>
                    <a:gd name="T51" fmla="*/ 35 h 160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485" h="1601">
                      <a:moveTo>
                        <a:pt x="0" y="183"/>
                      </a:moveTo>
                      <a:lnTo>
                        <a:pt x="1935" y="0"/>
                      </a:lnTo>
                      <a:lnTo>
                        <a:pt x="1996" y="75"/>
                      </a:lnTo>
                      <a:lnTo>
                        <a:pt x="1998" y="212"/>
                      </a:lnTo>
                      <a:lnTo>
                        <a:pt x="2037" y="344"/>
                      </a:lnTo>
                      <a:lnTo>
                        <a:pt x="2155" y="393"/>
                      </a:lnTo>
                      <a:lnTo>
                        <a:pt x="2257" y="447"/>
                      </a:lnTo>
                      <a:lnTo>
                        <a:pt x="2357" y="575"/>
                      </a:lnTo>
                      <a:lnTo>
                        <a:pt x="2445" y="671"/>
                      </a:lnTo>
                      <a:lnTo>
                        <a:pt x="2485" y="815"/>
                      </a:lnTo>
                      <a:lnTo>
                        <a:pt x="2377" y="939"/>
                      </a:lnTo>
                      <a:lnTo>
                        <a:pt x="2245" y="999"/>
                      </a:lnTo>
                      <a:lnTo>
                        <a:pt x="2107" y="999"/>
                      </a:lnTo>
                      <a:lnTo>
                        <a:pt x="2197" y="1149"/>
                      </a:lnTo>
                      <a:lnTo>
                        <a:pt x="2149" y="1311"/>
                      </a:lnTo>
                      <a:lnTo>
                        <a:pt x="2077" y="1449"/>
                      </a:lnTo>
                      <a:lnTo>
                        <a:pt x="2045" y="1559"/>
                      </a:lnTo>
                      <a:lnTo>
                        <a:pt x="1897" y="1449"/>
                      </a:lnTo>
                      <a:lnTo>
                        <a:pt x="1461" y="1527"/>
                      </a:lnTo>
                      <a:lnTo>
                        <a:pt x="1029" y="1567"/>
                      </a:lnTo>
                      <a:lnTo>
                        <a:pt x="384" y="1601"/>
                      </a:lnTo>
                      <a:lnTo>
                        <a:pt x="384" y="1355"/>
                      </a:lnTo>
                      <a:lnTo>
                        <a:pt x="120" y="827"/>
                      </a:lnTo>
                      <a:lnTo>
                        <a:pt x="33" y="620"/>
                      </a:lnTo>
                      <a:lnTo>
                        <a:pt x="34" y="312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3" name="Freeform 21">
                  <a:extLst>
                    <a:ext uri="{FF2B5EF4-FFF2-40B4-BE49-F238E27FC236}">
                      <a16:creationId xmlns:a16="http://schemas.microsoft.com/office/drawing/2014/main" id="{815BF53D-BD4C-460C-AC43-07FFEDD44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1500" y="3506388"/>
                  <a:ext cx="618067" cy="485905"/>
                </a:xfrm>
                <a:custGeom>
                  <a:avLst/>
                  <a:gdLst>
                    <a:gd name="T0" fmla="*/ 0 w 2800"/>
                    <a:gd name="T1" fmla="*/ 29 h 2206"/>
                    <a:gd name="T2" fmla="*/ 22 w 2800"/>
                    <a:gd name="T3" fmla="*/ 73 h 2206"/>
                    <a:gd name="T4" fmla="*/ 47 w 2800"/>
                    <a:gd name="T5" fmla="*/ 86 h 2206"/>
                    <a:gd name="T6" fmla="*/ 69 w 2800"/>
                    <a:gd name="T7" fmla="*/ 98 h 2206"/>
                    <a:gd name="T8" fmla="*/ 63 w 2800"/>
                    <a:gd name="T9" fmla="*/ 115 h 2206"/>
                    <a:gd name="T10" fmla="*/ 74 w 2800"/>
                    <a:gd name="T11" fmla="*/ 146 h 2206"/>
                    <a:gd name="T12" fmla="*/ 97 w 2800"/>
                    <a:gd name="T13" fmla="*/ 160 h 2206"/>
                    <a:gd name="T14" fmla="*/ 101 w 2800"/>
                    <a:gd name="T15" fmla="*/ 211 h 2206"/>
                    <a:gd name="T16" fmla="*/ 101 w 2800"/>
                    <a:gd name="T17" fmla="*/ 271 h 2206"/>
                    <a:gd name="T18" fmla="*/ 107 w 2800"/>
                    <a:gd name="T19" fmla="*/ 324 h 2206"/>
                    <a:gd name="T20" fmla="*/ 107 w 2800"/>
                    <a:gd name="T21" fmla="*/ 359 h 2206"/>
                    <a:gd name="T22" fmla="*/ 117 w 2800"/>
                    <a:gd name="T23" fmla="*/ 385 h 2206"/>
                    <a:gd name="T24" fmla="*/ 122 w 2800"/>
                    <a:gd name="T25" fmla="*/ 409 h 2206"/>
                    <a:gd name="T26" fmla="*/ 335 w 2800"/>
                    <a:gd name="T27" fmla="*/ 382 h 2206"/>
                    <a:gd name="T28" fmla="*/ 393 w 2800"/>
                    <a:gd name="T29" fmla="*/ 376 h 2206"/>
                    <a:gd name="T30" fmla="*/ 452 w 2800"/>
                    <a:gd name="T31" fmla="*/ 364 h 2206"/>
                    <a:gd name="T32" fmla="*/ 463 w 2800"/>
                    <a:gd name="T33" fmla="*/ 375 h 2206"/>
                    <a:gd name="T34" fmla="*/ 446 w 2800"/>
                    <a:gd name="T35" fmla="*/ 398 h 2206"/>
                    <a:gd name="T36" fmla="*/ 458 w 2800"/>
                    <a:gd name="T37" fmla="*/ 409 h 2206"/>
                    <a:gd name="T38" fmla="*/ 478 w 2800"/>
                    <a:gd name="T39" fmla="*/ 418 h 2206"/>
                    <a:gd name="T40" fmla="*/ 497 w 2800"/>
                    <a:gd name="T41" fmla="*/ 409 h 2206"/>
                    <a:gd name="T42" fmla="*/ 503 w 2800"/>
                    <a:gd name="T43" fmla="*/ 398 h 2206"/>
                    <a:gd name="T44" fmla="*/ 497 w 2800"/>
                    <a:gd name="T45" fmla="*/ 381 h 2206"/>
                    <a:gd name="T46" fmla="*/ 507 w 2800"/>
                    <a:gd name="T47" fmla="*/ 363 h 2206"/>
                    <a:gd name="T48" fmla="*/ 515 w 2800"/>
                    <a:gd name="T49" fmla="*/ 347 h 2206"/>
                    <a:gd name="T50" fmla="*/ 531 w 2800"/>
                    <a:gd name="T51" fmla="*/ 339 h 2206"/>
                    <a:gd name="T52" fmla="*/ 529 w 2800"/>
                    <a:gd name="T53" fmla="*/ 324 h 2206"/>
                    <a:gd name="T54" fmla="*/ 528 w 2800"/>
                    <a:gd name="T55" fmla="*/ 306 h 2206"/>
                    <a:gd name="T56" fmla="*/ 509 w 2800"/>
                    <a:gd name="T57" fmla="*/ 296 h 2206"/>
                    <a:gd name="T58" fmla="*/ 492 w 2800"/>
                    <a:gd name="T59" fmla="*/ 273 h 2206"/>
                    <a:gd name="T60" fmla="*/ 486 w 2800"/>
                    <a:gd name="T61" fmla="*/ 244 h 2206"/>
                    <a:gd name="T62" fmla="*/ 458 w 2800"/>
                    <a:gd name="T63" fmla="*/ 222 h 2206"/>
                    <a:gd name="T64" fmla="*/ 435 w 2800"/>
                    <a:gd name="T65" fmla="*/ 210 h 2206"/>
                    <a:gd name="T66" fmla="*/ 418 w 2800"/>
                    <a:gd name="T67" fmla="*/ 187 h 2206"/>
                    <a:gd name="T68" fmla="*/ 426 w 2800"/>
                    <a:gd name="T69" fmla="*/ 166 h 2206"/>
                    <a:gd name="T70" fmla="*/ 429 w 2800"/>
                    <a:gd name="T71" fmla="*/ 142 h 2206"/>
                    <a:gd name="T72" fmla="*/ 414 w 2800"/>
                    <a:gd name="T73" fmla="*/ 133 h 2206"/>
                    <a:gd name="T74" fmla="*/ 396 w 2800"/>
                    <a:gd name="T75" fmla="*/ 128 h 2206"/>
                    <a:gd name="T76" fmla="*/ 378 w 2800"/>
                    <a:gd name="T77" fmla="*/ 114 h 2206"/>
                    <a:gd name="T78" fmla="*/ 355 w 2800"/>
                    <a:gd name="T79" fmla="*/ 85 h 2206"/>
                    <a:gd name="T80" fmla="*/ 337 w 2800"/>
                    <a:gd name="T81" fmla="*/ 74 h 2206"/>
                    <a:gd name="T82" fmla="*/ 321 w 2800"/>
                    <a:gd name="T83" fmla="*/ 51 h 2206"/>
                    <a:gd name="T84" fmla="*/ 315 w 2800"/>
                    <a:gd name="T85" fmla="*/ 21 h 2206"/>
                    <a:gd name="T86" fmla="*/ 287 w 2800"/>
                    <a:gd name="T87" fmla="*/ 0 h 2206"/>
                    <a:gd name="T88" fmla="*/ 260 w 2800"/>
                    <a:gd name="T89" fmla="*/ 4 h 2206"/>
                    <a:gd name="T90" fmla="*/ 200 w 2800"/>
                    <a:gd name="T91" fmla="*/ 15 h 2206"/>
                    <a:gd name="T92" fmla="*/ 122 w 2800"/>
                    <a:gd name="T93" fmla="*/ 22 h 2206"/>
                    <a:gd name="T94" fmla="*/ 58 w 2800"/>
                    <a:gd name="T95" fmla="*/ 26 h 2206"/>
                    <a:gd name="T96" fmla="*/ 0 w 2800"/>
                    <a:gd name="T97" fmla="*/ 29 h 22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800" h="2206">
                      <a:moveTo>
                        <a:pt x="0" y="152"/>
                      </a:moveTo>
                      <a:lnTo>
                        <a:pt x="118" y="387"/>
                      </a:lnTo>
                      <a:lnTo>
                        <a:pt x="247" y="452"/>
                      </a:lnTo>
                      <a:lnTo>
                        <a:pt x="363" y="518"/>
                      </a:lnTo>
                      <a:lnTo>
                        <a:pt x="333" y="608"/>
                      </a:lnTo>
                      <a:lnTo>
                        <a:pt x="388" y="771"/>
                      </a:lnTo>
                      <a:lnTo>
                        <a:pt x="513" y="845"/>
                      </a:lnTo>
                      <a:lnTo>
                        <a:pt x="535" y="1115"/>
                      </a:lnTo>
                      <a:lnTo>
                        <a:pt x="535" y="1431"/>
                      </a:lnTo>
                      <a:lnTo>
                        <a:pt x="562" y="1710"/>
                      </a:lnTo>
                      <a:lnTo>
                        <a:pt x="562" y="1895"/>
                      </a:lnTo>
                      <a:lnTo>
                        <a:pt x="618" y="2034"/>
                      </a:lnTo>
                      <a:lnTo>
                        <a:pt x="645" y="2160"/>
                      </a:lnTo>
                      <a:lnTo>
                        <a:pt x="1769" y="2014"/>
                      </a:lnTo>
                      <a:lnTo>
                        <a:pt x="2073" y="1982"/>
                      </a:lnTo>
                      <a:lnTo>
                        <a:pt x="2383" y="1920"/>
                      </a:lnTo>
                      <a:lnTo>
                        <a:pt x="2443" y="1980"/>
                      </a:lnTo>
                      <a:lnTo>
                        <a:pt x="2353" y="2100"/>
                      </a:lnTo>
                      <a:lnTo>
                        <a:pt x="2413" y="2160"/>
                      </a:lnTo>
                      <a:lnTo>
                        <a:pt x="2520" y="2206"/>
                      </a:lnTo>
                      <a:lnTo>
                        <a:pt x="2623" y="2160"/>
                      </a:lnTo>
                      <a:lnTo>
                        <a:pt x="2653" y="2100"/>
                      </a:lnTo>
                      <a:lnTo>
                        <a:pt x="2623" y="2010"/>
                      </a:lnTo>
                      <a:lnTo>
                        <a:pt x="2672" y="1918"/>
                      </a:lnTo>
                      <a:lnTo>
                        <a:pt x="2713" y="1830"/>
                      </a:lnTo>
                      <a:lnTo>
                        <a:pt x="2800" y="1790"/>
                      </a:lnTo>
                      <a:lnTo>
                        <a:pt x="2792" y="1710"/>
                      </a:lnTo>
                      <a:lnTo>
                        <a:pt x="2784" y="1614"/>
                      </a:lnTo>
                      <a:lnTo>
                        <a:pt x="2683" y="1560"/>
                      </a:lnTo>
                      <a:lnTo>
                        <a:pt x="2593" y="1440"/>
                      </a:lnTo>
                      <a:lnTo>
                        <a:pt x="2563" y="1290"/>
                      </a:lnTo>
                      <a:lnTo>
                        <a:pt x="2413" y="1170"/>
                      </a:lnTo>
                      <a:lnTo>
                        <a:pt x="2293" y="1110"/>
                      </a:lnTo>
                      <a:lnTo>
                        <a:pt x="2203" y="989"/>
                      </a:lnTo>
                      <a:lnTo>
                        <a:pt x="2248" y="878"/>
                      </a:lnTo>
                      <a:lnTo>
                        <a:pt x="2263" y="749"/>
                      </a:lnTo>
                      <a:lnTo>
                        <a:pt x="2184" y="702"/>
                      </a:lnTo>
                      <a:lnTo>
                        <a:pt x="2089" y="678"/>
                      </a:lnTo>
                      <a:lnTo>
                        <a:pt x="1994" y="599"/>
                      </a:lnTo>
                      <a:lnTo>
                        <a:pt x="1874" y="449"/>
                      </a:lnTo>
                      <a:lnTo>
                        <a:pt x="1777" y="390"/>
                      </a:lnTo>
                      <a:lnTo>
                        <a:pt x="1694" y="269"/>
                      </a:lnTo>
                      <a:lnTo>
                        <a:pt x="1659" y="110"/>
                      </a:lnTo>
                      <a:lnTo>
                        <a:pt x="1511" y="0"/>
                      </a:lnTo>
                      <a:lnTo>
                        <a:pt x="1373" y="23"/>
                      </a:lnTo>
                      <a:lnTo>
                        <a:pt x="1055" y="80"/>
                      </a:lnTo>
                      <a:lnTo>
                        <a:pt x="643" y="117"/>
                      </a:lnTo>
                      <a:lnTo>
                        <a:pt x="306" y="135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4" name="Freeform 22">
                  <a:extLst>
                    <a:ext uri="{FF2B5EF4-FFF2-40B4-BE49-F238E27FC236}">
                      <a16:creationId xmlns:a16="http://schemas.microsoft.com/office/drawing/2014/main" id="{75F262A1-1300-41EB-A072-BE81FD8EB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3504" y="3929520"/>
                  <a:ext cx="439980" cy="444056"/>
                </a:xfrm>
                <a:custGeom>
                  <a:avLst/>
                  <a:gdLst>
                    <a:gd name="T0" fmla="*/ 0 w 1990"/>
                    <a:gd name="T1" fmla="*/ 45 h 2015"/>
                    <a:gd name="T2" fmla="*/ 215 w 1990"/>
                    <a:gd name="T3" fmla="*/ 18 h 2015"/>
                    <a:gd name="T4" fmla="*/ 273 w 1990"/>
                    <a:gd name="T5" fmla="*/ 12 h 2015"/>
                    <a:gd name="T6" fmla="*/ 331 w 1990"/>
                    <a:gd name="T7" fmla="*/ 0 h 2015"/>
                    <a:gd name="T8" fmla="*/ 342 w 1990"/>
                    <a:gd name="T9" fmla="*/ 12 h 2015"/>
                    <a:gd name="T10" fmla="*/ 325 w 1990"/>
                    <a:gd name="T11" fmla="*/ 34 h 2015"/>
                    <a:gd name="T12" fmla="*/ 337 w 1990"/>
                    <a:gd name="T13" fmla="*/ 46 h 2015"/>
                    <a:gd name="T14" fmla="*/ 357 w 1990"/>
                    <a:gd name="T15" fmla="*/ 54 h 2015"/>
                    <a:gd name="T16" fmla="*/ 376 w 1990"/>
                    <a:gd name="T17" fmla="*/ 45 h 2015"/>
                    <a:gd name="T18" fmla="*/ 378 w 1990"/>
                    <a:gd name="T19" fmla="*/ 63 h 2015"/>
                    <a:gd name="T20" fmla="*/ 367 w 1990"/>
                    <a:gd name="T21" fmla="*/ 77 h 2015"/>
                    <a:gd name="T22" fmla="*/ 366 w 1990"/>
                    <a:gd name="T23" fmla="*/ 94 h 2015"/>
                    <a:gd name="T24" fmla="*/ 355 w 1990"/>
                    <a:gd name="T25" fmla="*/ 106 h 2015"/>
                    <a:gd name="T26" fmla="*/ 350 w 1990"/>
                    <a:gd name="T27" fmla="*/ 143 h 2015"/>
                    <a:gd name="T28" fmla="*/ 338 w 1990"/>
                    <a:gd name="T29" fmla="*/ 163 h 2015"/>
                    <a:gd name="T30" fmla="*/ 322 w 1990"/>
                    <a:gd name="T31" fmla="*/ 209 h 2015"/>
                    <a:gd name="T32" fmla="*/ 301 w 1990"/>
                    <a:gd name="T33" fmla="*/ 238 h 2015"/>
                    <a:gd name="T34" fmla="*/ 293 w 1990"/>
                    <a:gd name="T35" fmla="*/ 274 h 2015"/>
                    <a:gd name="T36" fmla="*/ 296 w 1990"/>
                    <a:gd name="T37" fmla="*/ 329 h 2015"/>
                    <a:gd name="T38" fmla="*/ 293 w 1990"/>
                    <a:gd name="T39" fmla="*/ 359 h 2015"/>
                    <a:gd name="T40" fmla="*/ 249 w 1990"/>
                    <a:gd name="T41" fmla="*/ 365 h 2015"/>
                    <a:gd name="T42" fmla="*/ 190 w 1990"/>
                    <a:gd name="T43" fmla="*/ 365 h 2015"/>
                    <a:gd name="T44" fmla="*/ 115 w 1990"/>
                    <a:gd name="T45" fmla="*/ 368 h 2015"/>
                    <a:gd name="T46" fmla="*/ 65 w 1990"/>
                    <a:gd name="T47" fmla="*/ 382 h 2015"/>
                    <a:gd name="T48" fmla="*/ 58 w 1990"/>
                    <a:gd name="T49" fmla="*/ 363 h 2015"/>
                    <a:gd name="T50" fmla="*/ 63 w 1990"/>
                    <a:gd name="T51" fmla="*/ 344 h 2015"/>
                    <a:gd name="T52" fmla="*/ 56 w 1990"/>
                    <a:gd name="T53" fmla="*/ 322 h 2015"/>
                    <a:gd name="T54" fmla="*/ 17 w 1990"/>
                    <a:gd name="T55" fmla="*/ 322 h 2015"/>
                    <a:gd name="T56" fmla="*/ 17 w 1990"/>
                    <a:gd name="T57" fmla="*/ 168 h 2015"/>
                    <a:gd name="T58" fmla="*/ 4 w 1990"/>
                    <a:gd name="T59" fmla="*/ 110 h 2015"/>
                    <a:gd name="T60" fmla="*/ 0 w 1990"/>
                    <a:gd name="T61" fmla="*/ 71 h 2015"/>
                    <a:gd name="T62" fmla="*/ 0 w 1990"/>
                    <a:gd name="T63" fmla="*/ 45 h 201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990" h="2015">
                      <a:moveTo>
                        <a:pt x="2" y="240"/>
                      </a:moveTo>
                      <a:lnTo>
                        <a:pt x="1130" y="93"/>
                      </a:lnTo>
                      <a:lnTo>
                        <a:pt x="1435" y="62"/>
                      </a:lnTo>
                      <a:lnTo>
                        <a:pt x="1742" y="0"/>
                      </a:lnTo>
                      <a:lnTo>
                        <a:pt x="1798" y="61"/>
                      </a:lnTo>
                      <a:lnTo>
                        <a:pt x="1711" y="179"/>
                      </a:lnTo>
                      <a:lnTo>
                        <a:pt x="1775" y="243"/>
                      </a:lnTo>
                      <a:lnTo>
                        <a:pt x="1877" y="287"/>
                      </a:lnTo>
                      <a:lnTo>
                        <a:pt x="1979" y="240"/>
                      </a:lnTo>
                      <a:lnTo>
                        <a:pt x="1990" y="334"/>
                      </a:lnTo>
                      <a:lnTo>
                        <a:pt x="1934" y="406"/>
                      </a:lnTo>
                      <a:lnTo>
                        <a:pt x="1926" y="494"/>
                      </a:lnTo>
                      <a:lnTo>
                        <a:pt x="1870" y="558"/>
                      </a:lnTo>
                      <a:lnTo>
                        <a:pt x="1842" y="756"/>
                      </a:lnTo>
                      <a:lnTo>
                        <a:pt x="1782" y="862"/>
                      </a:lnTo>
                      <a:lnTo>
                        <a:pt x="1694" y="1102"/>
                      </a:lnTo>
                      <a:lnTo>
                        <a:pt x="1582" y="1254"/>
                      </a:lnTo>
                      <a:lnTo>
                        <a:pt x="1542" y="1446"/>
                      </a:lnTo>
                      <a:lnTo>
                        <a:pt x="1558" y="1734"/>
                      </a:lnTo>
                      <a:lnTo>
                        <a:pt x="1542" y="1894"/>
                      </a:lnTo>
                      <a:lnTo>
                        <a:pt x="1310" y="1926"/>
                      </a:lnTo>
                      <a:lnTo>
                        <a:pt x="1002" y="1926"/>
                      </a:lnTo>
                      <a:lnTo>
                        <a:pt x="607" y="1942"/>
                      </a:lnTo>
                      <a:lnTo>
                        <a:pt x="342" y="2015"/>
                      </a:lnTo>
                      <a:lnTo>
                        <a:pt x="303" y="1913"/>
                      </a:lnTo>
                      <a:lnTo>
                        <a:pt x="333" y="1814"/>
                      </a:lnTo>
                      <a:lnTo>
                        <a:pt x="297" y="1697"/>
                      </a:lnTo>
                      <a:lnTo>
                        <a:pt x="92" y="1701"/>
                      </a:lnTo>
                      <a:lnTo>
                        <a:pt x="92" y="888"/>
                      </a:lnTo>
                      <a:lnTo>
                        <a:pt x="21" y="578"/>
                      </a:lnTo>
                      <a:lnTo>
                        <a:pt x="0" y="377"/>
                      </a:lnTo>
                      <a:lnTo>
                        <a:pt x="2" y="2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5" name="Freeform 23">
                  <a:extLst>
                    <a:ext uri="{FF2B5EF4-FFF2-40B4-BE49-F238E27FC236}">
                      <a16:creationId xmlns:a16="http://schemas.microsoft.com/office/drawing/2014/main" id="{CA52ADD4-F1A0-40F9-B73B-679DDD0AA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5670" y="4345678"/>
                  <a:ext cx="513310" cy="432432"/>
                </a:xfrm>
                <a:custGeom>
                  <a:avLst/>
                  <a:gdLst>
                    <a:gd name="T0" fmla="*/ 54 w 2329"/>
                    <a:gd name="T1" fmla="*/ 9 h 1959"/>
                    <a:gd name="T2" fmla="*/ 187 w 2329"/>
                    <a:gd name="T3" fmla="*/ 6 h 1959"/>
                    <a:gd name="T4" fmla="*/ 240 w 2329"/>
                    <a:gd name="T5" fmla="*/ 21 h 1959"/>
                    <a:gd name="T6" fmla="*/ 242 w 2329"/>
                    <a:gd name="T7" fmla="*/ 48 h 1959"/>
                    <a:gd name="T8" fmla="*/ 237 w 2329"/>
                    <a:gd name="T9" fmla="*/ 80 h 1959"/>
                    <a:gd name="T10" fmla="*/ 218 w 2329"/>
                    <a:gd name="T11" fmla="*/ 128 h 1959"/>
                    <a:gd name="T12" fmla="*/ 214 w 2329"/>
                    <a:gd name="T13" fmla="*/ 176 h 1959"/>
                    <a:gd name="T14" fmla="*/ 298 w 2329"/>
                    <a:gd name="T15" fmla="*/ 177 h 1959"/>
                    <a:gd name="T16" fmla="*/ 352 w 2329"/>
                    <a:gd name="T17" fmla="*/ 166 h 1959"/>
                    <a:gd name="T18" fmla="*/ 364 w 2329"/>
                    <a:gd name="T19" fmla="*/ 190 h 1959"/>
                    <a:gd name="T20" fmla="*/ 374 w 2329"/>
                    <a:gd name="T21" fmla="*/ 216 h 1959"/>
                    <a:gd name="T22" fmla="*/ 384 w 2329"/>
                    <a:gd name="T23" fmla="*/ 239 h 1959"/>
                    <a:gd name="T24" fmla="*/ 339 w 2329"/>
                    <a:gd name="T25" fmla="*/ 222 h 1959"/>
                    <a:gd name="T26" fmla="*/ 319 w 2329"/>
                    <a:gd name="T27" fmla="*/ 252 h 1959"/>
                    <a:gd name="T28" fmla="*/ 342 w 2329"/>
                    <a:gd name="T29" fmla="*/ 264 h 1959"/>
                    <a:gd name="T30" fmla="*/ 373 w 2329"/>
                    <a:gd name="T31" fmla="*/ 250 h 1959"/>
                    <a:gd name="T32" fmla="*/ 384 w 2329"/>
                    <a:gd name="T33" fmla="*/ 259 h 1959"/>
                    <a:gd name="T34" fmla="*/ 405 w 2329"/>
                    <a:gd name="T35" fmla="*/ 254 h 1959"/>
                    <a:gd name="T36" fmla="*/ 427 w 2329"/>
                    <a:gd name="T37" fmla="*/ 267 h 1959"/>
                    <a:gd name="T38" fmla="*/ 410 w 2329"/>
                    <a:gd name="T39" fmla="*/ 292 h 1959"/>
                    <a:gd name="T40" fmla="*/ 436 w 2329"/>
                    <a:gd name="T41" fmla="*/ 320 h 1959"/>
                    <a:gd name="T42" fmla="*/ 425 w 2329"/>
                    <a:gd name="T43" fmla="*/ 362 h 1959"/>
                    <a:gd name="T44" fmla="*/ 396 w 2329"/>
                    <a:gd name="T45" fmla="*/ 333 h 1959"/>
                    <a:gd name="T46" fmla="*/ 369 w 2329"/>
                    <a:gd name="T47" fmla="*/ 320 h 1959"/>
                    <a:gd name="T48" fmla="*/ 327 w 2329"/>
                    <a:gd name="T49" fmla="*/ 296 h 1959"/>
                    <a:gd name="T50" fmla="*/ 357 w 2329"/>
                    <a:gd name="T51" fmla="*/ 341 h 1959"/>
                    <a:gd name="T52" fmla="*/ 333 w 2329"/>
                    <a:gd name="T53" fmla="*/ 361 h 1959"/>
                    <a:gd name="T54" fmla="*/ 302 w 2329"/>
                    <a:gd name="T55" fmla="*/ 353 h 1959"/>
                    <a:gd name="T56" fmla="*/ 266 w 2329"/>
                    <a:gd name="T57" fmla="*/ 369 h 1959"/>
                    <a:gd name="T58" fmla="*/ 257 w 2329"/>
                    <a:gd name="T59" fmla="*/ 342 h 1959"/>
                    <a:gd name="T60" fmla="*/ 248 w 2329"/>
                    <a:gd name="T61" fmla="*/ 298 h 1959"/>
                    <a:gd name="T62" fmla="*/ 242 w 2329"/>
                    <a:gd name="T63" fmla="*/ 330 h 1959"/>
                    <a:gd name="T64" fmla="*/ 201 w 2329"/>
                    <a:gd name="T65" fmla="*/ 309 h 1959"/>
                    <a:gd name="T66" fmla="*/ 171 w 2329"/>
                    <a:gd name="T67" fmla="*/ 336 h 1959"/>
                    <a:gd name="T68" fmla="*/ 119 w 2329"/>
                    <a:gd name="T69" fmla="*/ 326 h 1959"/>
                    <a:gd name="T70" fmla="*/ 74 w 2329"/>
                    <a:gd name="T71" fmla="*/ 330 h 1959"/>
                    <a:gd name="T72" fmla="*/ 44 w 2329"/>
                    <a:gd name="T73" fmla="*/ 284 h 1959"/>
                    <a:gd name="T74" fmla="*/ 56 w 2329"/>
                    <a:gd name="T75" fmla="*/ 215 h 1959"/>
                    <a:gd name="T76" fmla="*/ 30 w 2329"/>
                    <a:gd name="T77" fmla="*/ 146 h 1959"/>
                    <a:gd name="T78" fmla="*/ 0 w 2329"/>
                    <a:gd name="T79" fmla="*/ 93 h 1959"/>
                    <a:gd name="T80" fmla="*/ 0 w 2329"/>
                    <a:gd name="T81" fmla="*/ 50 h 195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329" h="1959">
                      <a:moveTo>
                        <a:pt x="16" y="123"/>
                      </a:moveTo>
                      <a:lnTo>
                        <a:pt x="283" y="48"/>
                      </a:lnTo>
                      <a:lnTo>
                        <a:pt x="694" y="33"/>
                      </a:lnTo>
                      <a:lnTo>
                        <a:pt x="988" y="32"/>
                      </a:lnTo>
                      <a:lnTo>
                        <a:pt x="1216" y="0"/>
                      </a:lnTo>
                      <a:lnTo>
                        <a:pt x="1267" y="108"/>
                      </a:lnTo>
                      <a:lnTo>
                        <a:pt x="1309" y="177"/>
                      </a:lnTo>
                      <a:lnTo>
                        <a:pt x="1279" y="252"/>
                      </a:lnTo>
                      <a:lnTo>
                        <a:pt x="1309" y="327"/>
                      </a:lnTo>
                      <a:lnTo>
                        <a:pt x="1249" y="420"/>
                      </a:lnTo>
                      <a:lnTo>
                        <a:pt x="1249" y="537"/>
                      </a:lnTo>
                      <a:lnTo>
                        <a:pt x="1153" y="672"/>
                      </a:lnTo>
                      <a:lnTo>
                        <a:pt x="1129" y="807"/>
                      </a:lnTo>
                      <a:lnTo>
                        <a:pt x="1129" y="927"/>
                      </a:lnTo>
                      <a:lnTo>
                        <a:pt x="1339" y="927"/>
                      </a:lnTo>
                      <a:lnTo>
                        <a:pt x="1573" y="930"/>
                      </a:lnTo>
                      <a:lnTo>
                        <a:pt x="1729" y="897"/>
                      </a:lnTo>
                      <a:lnTo>
                        <a:pt x="1861" y="876"/>
                      </a:lnTo>
                      <a:lnTo>
                        <a:pt x="1939" y="897"/>
                      </a:lnTo>
                      <a:lnTo>
                        <a:pt x="1921" y="1002"/>
                      </a:lnTo>
                      <a:lnTo>
                        <a:pt x="1939" y="1047"/>
                      </a:lnTo>
                      <a:lnTo>
                        <a:pt x="1975" y="1137"/>
                      </a:lnTo>
                      <a:lnTo>
                        <a:pt x="2035" y="1215"/>
                      </a:lnTo>
                      <a:lnTo>
                        <a:pt x="2029" y="1257"/>
                      </a:lnTo>
                      <a:lnTo>
                        <a:pt x="1909" y="1209"/>
                      </a:lnTo>
                      <a:lnTo>
                        <a:pt x="1789" y="1167"/>
                      </a:lnTo>
                      <a:lnTo>
                        <a:pt x="1609" y="1257"/>
                      </a:lnTo>
                      <a:lnTo>
                        <a:pt x="1687" y="1329"/>
                      </a:lnTo>
                      <a:lnTo>
                        <a:pt x="1729" y="1497"/>
                      </a:lnTo>
                      <a:lnTo>
                        <a:pt x="1807" y="1392"/>
                      </a:lnTo>
                      <a:lnTo>
                        <a:pt x="1867" y="1299"/>
                      </a:lnTo>
                      <a:lnTo>
                        <a:pt x="1969" y="1317"/>
                      </a:lnTo>
                      <a:lnTo>
                        <a:pt x="1969" y="1377"/>
                      </a:lnTo>
                      <a:lnTo>
                        <a:pt x="2029" y="1362"/>
                      </a:lnTo>
                      <a:lnTo>
                        <a:pt x="2071" y="1314"/>
                      </a:lnTo>
                      <a:lnTo>
                        <a:pt x="2137" y="1338"/>
                      </a:lnTo>
                      <a:lnTo>
                        <a:pt x="2209" y="1347"/>
                      </a:lnTo>
                      <a:lnTo>
                        <a:pt x="2257" y="1407"/>
                      </a:lnTo>
                      <a:lnTo>
                        <a:pt x="2209" y="1470"/>
                      </a:lnTo>
                      <a:lnTo>
                        <a:pt x="2167" y="1536"/>
                      </a:lnTo>
                      <a:lnTo>
                        <a:pt x="2179" y="1647"/>
                      </a:lnTo>
                      <a:lnTo>
                        <a:pt x="2305" y="1683"/>
                      </a:lnTo>
                      <a:lnTo>
                        <a:pt x="2329" y="1797"/>
                      </a:lnTo>
                      <a:lnTo>
                        <a:pt x="2245" y="1905"/>
                      </a:lnTo>
                      <a:lnTo>
                        <a:pt x="2161" y="1815"/>
                      </a:lnTo>
                      <a:lnTo>
                        <a:pt x="2089" y="1755"/>
                      </a:lnTo>
                      <a:lnTo>
                        <a:pt x="2011" y="1731"/>
                      </a:lnTo>
                      <a:lnTo>
                        <a:pt x="1951" y="1683"/>
                      </a:lnTo>
                      <a:lnTo>
                        <a:pt x="1789" y="1557"/>
                      </a:lnTo>
                      <a:lnTo>
                        <a:pt x="1729" y="1557"/>
                      </a:lnTo>
                      <a:lnTo>
                        <a:pt x="1837" y="1689"/>
                      </a:lnTo>
                      <a:lnTo>
                        <a:pt x="1885" y="1797"/>
                      </a:lnTo>
                      <a:lnTo>
                        <a:pt x="1825" y="1875"/>
                      </a:lnTo>
                      <a:lnTo>
                        <a:pt x="1759" y="1902"/>
                      </a:lnTo>
                      <a:lnTo>
                        <a:pt x="1705" y="1857"/>
                      </a:lnTo>
                      <a:lnTo>
                        <a:pt x="1597" y="1857"/>
                      </a:lnTo>
                      <a:lnTo>
                        <a:pt x="1537" y="1959"/>
                      </a:lnTo>
                      <a:lnTo>
                        <a:pt x="1405" y="1944"/>
                      </a:lnTo>
                      <a:lnTo>
                        <a:pt x="1369" y="1905"/>
                      </a:lnTo>
                      <a:lnTo>
                        <a:pt x="1357" y="1803"/>
                      </a:lnTo>
                      <a:lnTo>
                        <a:pt x="1399" y="1647"/>
                      </a:lnTo>
                      <a:lnTo>
                        <a:pt x="1309" y="1569"/>
                      </a:lnTo>
                      <a:lnTo>
                        <a:pt x="1321" y="1647"/>
                      </a:lnTo>
                      <a:lnTo>
                        <a:pt x="1279" y="1737"/>
                      </a:lnTo>
                      <a:lnTo>
                        <a:pt x="1177" y="1659"/>
                      </a:lnTo>
                      <a:lnTo>
                        <a:pt x="1063" y="1626"/>
                      </a:lnTo>
                      <a:lnTo>
                        <a:pt x="949" y="1677"/>
                      </a:lnTo>
                      <a:lnTo>
                        <a:pt x="901" y="1770"/>
                      </a:lnTo>
                      <a:lnTo>
                        <a:pt x="769" y="1797"/>
                      </a:lnTo>
                      <a:lnTo>
                        <a:pt x="631" y="1719"/>
                      </a:lnTo>
                      <a:lnTo>
                        <a:pt x="469" y="1677"/>
                      </a:lnTo>
                      <a:lnTo>
                        <a:pt x="391" y="1737"/>
                      </a:lnTo>
                      <a:lnTo>
                        <a:pt x="241" y="1751"/>
                      </a:lnTo>
                      <a:lnTo>
                        <a:pt x="234" y="1496"/>
                      </a:lnTo>
                      <a:lnTo>
                        <a:pt x="211" y="1214"/>
                      </a:lnTo>
                      <a:lnTo>
                        <a:pt x="297" y="1130"/>
                      </a:lnTo>
                      <a:lnTo>
                        <a:pt x="258" y="932"/>
                      </a:lnTo>
                      <a:lnTo>
                        <a:pt x="156" y="770"/>
                      </a:lnTo>
                      <a:lnTo>
                        <a:pt x="73" y="681"/>
                      </a:lnTo>
                      <a:lnTo>
                        <a:pt x="0" y="491"/>
                      </a:lnTo>
                      <a:lnTo>
                        <a:pt x="18" y="389"/>
                      </a:lnTo>
                      <a:lnTo>
                        <a:pt x="1" y="263"/>
                      </a:lnTo>
                      <a:lnTo>
                        <a:pt x="16" y="12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6" name="Freeform 24">
                  <a:extLst>
                    <a:ext uri="{FF2B5EF4-FFF2-40B4-BE49-F238E27FC236}">
                      <a16:creationId xmlns:a16="http://schemas.microsoft.com/office/drawing/2014/main" id="{B8B533B8-7B18-422A-A9A5-40624AD2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8150" y="3250649"/>
                  <a:ext cx="361994" cy="598663"/>
                </a:xfrm>
                <a:custGeom>
                  <a:avLst/>
                  <a:gdLst>
                    <a:gd name="T0" fmla="*/ 40 w 1641"/>
                    <a:gd name="T1" fmla="*/ 30 h 2721"/>
                    <a:gd name="T2" fmla="*/ 56 w 1641"/>
                    <a:gd name="T3" fmla="*/ 52 h 2721"/>
                    <a:gd name="T4" fmla="*/ 76 w 1641"/>
                    <a:gd name="T5" fmla="*/ 73 h 2721"/>
                    <a:gd name="T6" fmla="*/ 83 w 1641"/>
                    <a:gd name="T7" fmla="*/ 100 h 2721"/>
                    <a:gd name="T8" fmla="*/ 63 w 1641"/>
                    <a:gd name="T9" fmla="*/ 123 h 2721"/>
                    <a:gd name="T10" fmla="*/ 38 w 1641"/>
                    <a:gd name="T11" fmla="*/ 135 h 2721"/>
                    <a:gd name="T12" fmla="*/ 12 w 1641"/>
                    <a:gd name="T13" fmla="*/ 135 h 2721"/>
                    <a:gd name="T14" fmla="*/ 28 w 1641"/>
                    <a:gd name="T15" fmla="*/ 164 h 2721"/>
                    <a:gd name="T16" fmla="*/ 20 w 1641"/>
                    <a:gd name="T17" fmla="*/ 193 h 2721"/>
                    <a:gd name="T18" fmla="*/ 6 w 1641"/>
                    <a:gd name="T19" fmla="*/ 220 h 2721"/>
                    <a:gd name="T20" fmla="*/ 0 w 1641"/>
                    <a:gd name="T21" fmla="*/ 240 h 2721"/>
                    <a:gd name="T22" fmla="*/ 6 w 1641"/>
                    <a:gd name="T23" fmla="*/ 270 h 2721"/>
                    <a:gd name="T24" fmla="*/ 23 w 1641"/>
                    <a:gd name="T25" fmla="*/ 293 h 2721"/>
                    <a:gd name="T26" fmla="*/ 41 w 1641"/>
                    <a:gd name="T27" fmla="*/ 305 h 2721"/>
                    <a:gd name="T28" fmla="*/ 63 w 1641"/>
                    <a:gd name="T29" fmla="*/ 333 h 2721"/>
                    <a:gd name="T30" fmla="*/ 82 w 1641"/>
                    <a:gd name="T31" fmla="*/ 348 h 2721"/>
                    <a:gd name="T32" fmla="*/ 100 w 1641"/>
                    <a:gd name="T33" fmla="*/ 353 h 2721"/>
                    <a:gd name="T34" fmla="*/ 115 w 1641"/>
                    <a:gd name="T35" fmla="*/ 362 h 2721"/>
                    <a:gd name="T36" fmla="*/ 111 w 1641"/>
                    <a:gd name="T37" fmla="*/ 387 h 2721"/>
                    <a:gd name="T38" fmla="*/ 103 w 1641"/>
                    <a:gd name="T39" fmla="*/ 407 h 2721"/>
                    <a:gd name="T40" fmla="*/ 121 w 1641"/>
                    <a:gd name="T41" fmla="*/ 430 h 2721"/>
                    <a:gd name="T42" fmla="*/ 143 w 1641"/>
                    <a:gd name="T43" fmla="*/ 441 h 2721"/>
                    <a:gd name="T44" fmla="*/ 172 w 1641"/>
                    <a:gd name="T45" fmla="*/ 464 h 2721"/>
                    <a:gd name="T46" fmla="*/ 177 w 1641"/>
                    <a:gd name="T47" fmla="*/ 492 h 2721"/>
                    <a:gd name="T48" fmla="*/ 194 w 1641"/>
                    <a:gd name="T49" fmla="*/ 515 h 2721"/>
                    <a:gd name="T50" fmla="*/ 194 w 1641"/>
                    <a:gd name="T51" fmla="*/ 515 h 2721"/>
                    <a:gd name="T52" fmla="*/ 220 w 1641"/>
                    <a:gd name="T53" fmla="*/ 504 h 2721"/>
                    <a:gd name="T54" fmla="*/ 235 w 1641"/>
                    <a:gd name="T55" fmla="*/ 498 h 2721"/>
                    <a:gd name="T56" fmla="*/ 254 w 1641"/>
                    <a:gd name="T57" fmla="*/ 487 h 2721"/>
                    <a:gd name="T58" fmla="*/ 271 w 1641"/>
                    <a:gd name="T59" fmla="*/ 476 h 2721"/>
                    <a:gd name="T60" fmla="*/ 285 w 1641"/>
                    <a:gd name="T61" fmla="*/ 460 h 2721"/>
                    <a:gd name="T62" fmla="*/ 284 w 1641"/>
                    <a:gd name="T63" fmla="*/ 441 h 2721"/>
                    <a:gd name="T64" fmla="*/ 285 w 1641"/>
                    <a:gd name="T65" fmla="*/ 403 h 2721"/>
                    <a:gd name="T66" fmla="*/ 305 w 1641"/>
                    <a:gd name="T67" fmla="*/ 351 h 2721"/>
                    <a:gd name="T68" fmla="*/ 300 w 1641"/>
                    <a:gd name="T69" fmla="*/ 316 h 2721"/>
                    <a:gd name="T70" fmla="*/ 294 w 1641"/>
                    <a:gd name="T71" fmla="*/ 278 h 2721"/>
                    <a:gd name="T72" fmla="*/ 311 w 1641"/>
                    <a:gd name="T73" fmla="*/ 249 h 2721"/>
                    <a:gd name="T74" fmla="*/ 300 w 1641"/>
                    <a:gd name="T75" fmla="*/ 209 h 2721"/>
                    <a:gd name="T76" fmla="*/ 298 w 1641"/>
                    <a:gd name="T77" fmla="*/ 176 h 2721"/>
                    <a:gd name="T78" fmla="*/ 285 w 1641"/>
                    <a:gd name="T79" fmla="*/ 141 h 2721"/>
                    <a:gd name="T80" fmla="*/ 273 w 1641"/>
                    <a:gd name="T81" fmla="*/ 103 h 2721"/>
                    <a:gd name="T82" fmla="*/ 271 w 1641"/>
                    <a:gd name="T83" fmla="*/ 67 h 2721"/>
                    <a:gd name="T84" fmla="*/ 248 w 1641"/>
                    <a:gd name="T85" fmla="*/ 44 h 2721"/>
                    <a:gd name="T86" fmla="*/ 236 w 1641"/>
                    <a:gd name="T87" fmla="*/ 0 h 2721"/>
                    <a:gd name="T88" fmla="*/ 40 w 1641"/>
                    <a:gd name="T89" fmla="*/ 30 h 272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641" h="2721">
                      <a:moveTo>
                        <a:pt x="213" y="160"/>
                      </a:moveTo>
                      <a:lnTo>
                        <a:pt x="298" y="274"/>
                      </a:lnTo>
                      <a:lnTo>
                        <a:pt x="399" y="384"/>
                      </a:lnTo>
                      <a:lnTo>
                        <a:pt x="438" y="529"/>
                      </a:lnTo>
                      <a:lnTo>
                        <a:pt x="333" y="652"/>
                      </a:lnTo>
                      <a:lnTo>
                        <a:pt x="201" y="712"/>
                      </a:lnTo>
                      <a:lnTo>
                        <a:pt x="61" y="711"/>
                      </a:lnTo>
                      <a:lnTo>
                        <a:pt x="150" y="864"/>
                      </a:lnTo>
                      <a:lnTo>
                        <a:pt x="105" y="1020"/>
                      </a:lnTo>
                      <a:lnTo>
                        <a:pt x="31" y="1162"/>
                      </a:lnTo>
                      <a:lnTo>
                        <a:pt x="0" y="1270"/>
                      </a:lnTo>
                      <a:lnTo>
                        <a:pt x="34" y="1428"/>
                      </a:lnTo>
                      <a:lnTo>
                        <a:pt x="120" y="1550"/>
                      </a:lnTo>
                      <a:lnTo>
                        <a:pt x="216" y="1611"/>
                      </a:lnTo>
                      <a:lnTo>
                        <a:pt x="333" y="1757"/>
                      </a:lnTo>
                      <a:lnTo>
                        <a:pt x="433" y="1839"/>
                      </a:lnTo>
                      <a:lnTo>
                        <a:pt x="529" y="1863"/>
                      </a:lnTo>
                      <a:lnTo>
                        <a:pt x="605" y="1910"/>
                      </a:lnTo>
                      <a:lnTo>
                        <a:pt x="587" y="2045"/>
                      </a:lnTo>
                      <a:lnTo>
                        <a:pt x="543" y="2153"/>
                      </a:lnTo>
                      <a:lnTo>
                        <a:pt x="636" y="2270"/>
                      </a:lnTo>
                      <a:lnTo>
                        <a:pt x="756" y="2331"/>
                      </a:lnTo>
                      <a:lnTo>
                        <a:pt x="906" y="2451"/>
                      </a:lnTo>
                      <a:lnTo>
                        <a:pt x="933" y="2597"/>
                      </a:lnTo>
                      <a:lnTo>
                        <a:pt x="1023" y="2720"/>
                      </a:lnTo>
                      <a:lnTo>
                        <a:pt x="1022" y="2721"/>
                      </a:lnTo>
                      <a:lnTo>
                        <a:pt x="1161" y="2664"/>
                      </a:lnTo>
                      <a:lnTo>
                        <a:pt x="1238" y="2631"/>
                      </a:lnTo>
                      <a:lnTo>
                        <a:pt x="1341" y="2574"/>
                      </a:lnTo>
                      <a:lnTo>
                        <a:pt x="1431" y="2514"/>
                      </a:lnTo>
                      <a:lnTo>
                        <a:pt x="1502" y="2431"/>
                      </a:lnTo>
                      <a:lnTo>
                        <a:pt x="1496" y="2330"/>
                      </a:lnTo>
                      <a:lnTo>
                        <a:pt x="1502" y="2127"/>
                      </a:lnTo>
                      <a:lnTo>
                        <a:pt x="1611" y="1854"/>
                      </a:lnTo>
                      <a:lnTo>
                        <a:pt x="1582" y="1671"/>
                      </a:lnTo>
                      <a:lnTo>
                        <a:pt x="1550" y="1471"/>
                      </a:lnTo>
                      <a:lnTo>
                        <a:pt x="1641" y="1314"/>
                      </a:lnTo>
                      <a:lnTo>
                        <a:pt x="1582" y="1104"/>
                      </a:lnTo>
                      <a:lnTo>
                        <a:pt x="1574" y="928"/>
                      </a:lnTo>
                      <a:lnTo>
                        <a:pt x="1502" y="744"/>
                      </a:lnTo>
                      <a:lnTo>
                        <a:pt x="1438" y="544"/>
                      </a:lnTo>
                      <a:lnTo>
                        <a:pt x="1431" y="354"/>
                      </a:lnTo>
                      <a:lnTo>
                        <a:pt x="1311" y="234"/>
                      </a:lnTo>
                      <a:lnTo>
                        <a:pt x="1246" y="0"/>
                      </a:lnTo>
                      <a:lnTo>
                        <a:pt x="213" y="16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7" name="Freeform 25">
                  <a:extLst>
                    <a:ext uri="{FF2B5EF4-FFF2-40B4-BE49-F238E27FC236}">
                      <a16:creationId xmlns:a16="http://schemas.microsoft.com/office/drawing/2014/main" id="{B9A6269F-7BD7-47C6-AC03-4A6C838BF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3586" y="3270410"/>
                  <a:ext cx="277025" cy="494042"/>
                </a:xfrm>
                <a:custGeom>
                  <a:avLst/>
                  <a:gdLst>
                    <a:gd name="T0" fmla="*/ 0 w 1255"/>
                    <a:gd name="T1" fmla="*/ 49 h 2237"/>
                    <a:gd name="T2" fmla="*/ 2 w 1255"/>
                    <a:gd name="T3" fmla="*/ 86 h 2237"/>
                    <a:gd name="T4" fmla="*/ 13 w 1255"/>
                    <a:gd name="T5" fmla="*/ 123 h 2237"/>
                    <a:gd name="T6" fmla="*/ 27 w 1255"/>
                    <a:gd name="T7" fmla="*/ 158 h 2237"/>
                    <a:gd name="T8" fmla="*/ 29 w 1255"/>
                    <a:gd name="T9" fmla="*/ 192 h 2237"/>
                    <a:gd name="T10" fmla="*/ 40 w 1255"/>
                    <a:gd name="T11" fmla="*/ 231 h 2237"/>
                    <a:gd name="T12" fmla="*/ 23 w 1255"/>
                    <a:gd name="T13" fmla="*/ 262 h 2237"/>
                    <a:gd name="T14" fmla="*/ 34 w 1255"/>
                    <a:gd name="T15" fmla="*/ 335 h 2237"/>
                    <a:gd name="T16" fmla="*/ 14 w 1255"/>
                    <a:gd name="T17" fmla="*/ 386 h 2237"/>
                    <a:gd name="T18" fmla="*/ 12 w 1255"/>
                    <a:gd name="T19" fmla="*/ 425 h 2237"/>
                    <a:gd name="T20" fmla="*/ 33 w 1255"/>
                    <a:gd name="T21" fmla="*/ 414 h 2237"/>
                    <a:gd name="T22" fmla="*/ 49 w 1255"/>
                    <a:gd name="T23" fmla="*/ 399 h 2237"/>
                    <a:gd name="T24" fmla="*/ 68 w 1255"/>
                    <a:gd name="T25" fmla="*/ 412 h 2237"/>
                    <a:gd name="T26" fmla="*/ 88 w 1255"/>
                    <a:gd name="T27" fmla="*/ 393 h 2237"/>
                    <a:gd name="T28" fmla="*/ 111 w 1255"/>
                    <a:gd name="T29" fmla="*/ 382 h 2237"/>
                    <a:gd name="T30" fmla="*/ 120 w 1255"/>
                    <a:gd name="T31" fmla="*/ 363 h 2237"/>
                    <a:gd name="T32" fmla="*/ 145 w 1255"/>
                    <a:gd name="T33" fmla="*/ 371 h 2237"/>
                    <a:gd name="T34" fmla="*/ 162 w 1255"/>
                    <a:gd name="T35" fmla="*/ 348 h 2237"/>
                    <a:gd name="T36" fmla="*/ 180 w 1255"/>
                    <a:gd name="T37" fmla="*/ 321 h 2237"/>
                    <a:gd name="T38" fmla="*/ 180 w 1255"/>
                    <a:gd name="T39" fmla="*/ 300 h 2237"/>
                    <a:gd name="T40" fmla="*/ 203 w 1255"/>
                    <a:gd name="T41" fmla="*/ 286 h 2237"/>
                    <a:gd name="T42" fmla="*/ 238 w 1255"/>
                    <a:gd name="T43" fmla="*/ 280 h 2237"/>
                    <a:gd name="T44" fmla="*/ 230 w 1255"/>
                    <a:gd name="T45" fmla="*/ 260 h 2237"/>
                    <a:gd name="T46" fmla="*/ 236 w 1255"/>
                    <a:gd name="T47" fmla="*/ 234 h 2237"/>
                    <a:gd name="T48" fmla="*/ 230 w 1255"/>
                    <a:gd name="T49" fmla="*/ 195 h 2237"/>
                    <a:gd name="T50" fmla="*/ 217 w 1255"/>
                    <a:gd name="T51" fmla="*/ 160 h 2237"/>
                    <a:gd name="T52" fmla="*/ 214 w 1255"/>
                    <a:gd name="T53" fmla="*/ 108 h 2237"/>
                    <a:gd name="T54" fmla="*/ 205 w 1255"/>
                    <a:gd name="T55" fmla="*/ 90 h 2237"/>
                    <a:gd name="T56" fmla="*/ 197 w 1255"/>
                    <a:gd name="T57" fmla="*/ 69 h 2237"/>
                    <a:gd name="T58" fmla="*/ 191 w 1255"/>
                    <a:gd name="T59" fmla="*/ 52 h 2237"/>
                    <a:gd name="T60" fmla="*/ 197 w 1255"/>
                    <a:gd name="T61" fmla="*/ 37 h 2237"/>
                    <a:gd name="T62" fmla="*/ 185 w 1255"/>
                    <a:gd name="T63" fmla="*/ 11 h 2237"/>
                    <a:gd name="T64" fmla="*/ 168 w 1255"/>
                    <a:gd name="T65" fmla="*/ 0 h 2237"/>
                    <a:gd name="T66" fmla="*/ 126 w 1255"/>
                    <a:gd name="T67" fmla="*/ 8 h 2237"/>
                    <a:gd name="T68" fmla="*/ 80 w 1255"/>
                    <a:gd name="T69" fmla="*/ 17 h 2237"/>
                    <a:gd name="T70" fmla="*/ 49 w 1255"/>
                    <a:gd name="T71" fmla="*/ 22 h 2237"/>
                    <a:gd name="T72" fmla="*/ 24 w 1255"/>
                    <a:gd name="T73" fmla="*/ 35 h 2237"/>
                    <a:gd name="T74" fmla="*/ 0 w 1255"/>
                    <a:gd name="T75" fmla="*/ 49 h 223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255" h="2237">
                      <a:moveTo>
                        <a:pt x="0" y="260"/>
                      </a:moveTo>
                      <a:lnTo>
                        <a:pt x="9" y="452"/>
                      </a:lnTo>
                      <a:lnTo>
                        <a:pt x="70" y="645"/>
                      </a:lnTo>
                      <a:lnTo>
                        <a:pt x="144" y="833"/>
                      </a:lnTo>
                      <a:lnTo>
                        <a:pt x="151" y="1011"/>
                      </a:lnTo>
                      <a:lnTo>
                        <a:pt x="211" y="1217"/>
                      </a:lnTo>
                      <a:lnTo>
                        <a:pt x="120" y="1379"/>
                      </a:lnTo>
                      <a:lnTo>
                        <a:pt x="181" y="1763"/>
                      </a:lnTo>
                      <a:lnTo>
                        <a:pt x="73" y="2033"/>
                      </a:lnTo>
                      <a:lnTo>
                        <a:pt x="64" y="2237"/>
                      </a:lnTo>
                      <a:lnTo>
                        <a:pt x="176" y="2178"/>
                      </a:lnTo>
                      <a:lnTo>
                        <a:pt x="256" y="2101"/>
                      </a:lnTo>
                      <a:lnTo>
                        <a:pt x="360" y="2170"/>
                      </a:lnTo>
                      <a:lnTo>
                        <a:pt x="466" y="2071"/>
                      </a:lnTo>
                      <a:lnTo>
                        <a:pt x="586" y="2011"/>
                      </a:lnTo>
                      <a:lnTo>
                        <a:pt x="631" y="1913"/>
                      </a:lnTo>
                      <a:lnTo>
                        <a:pt x="766" y="1951"/>
                      </a:lnTo>
                      <a:lnTo>
                        <a:pt x="855" y="1833"/>
                      </a:lnTo>
                      <a:lnTo>
                        <a:pt x="951" y="1689"/>
                      </a:lnTo>
                      <a:lnTo>
                        <a:pt x="951" y="1577"/>
                      </a:lnTo>
                      <a:lnTo>
                        <a:pt x="1071" y="1505"/>
                      </a:lnTo>
                      <a:lnTo>
                        <a:pt x="1255" y="1473"/>
                      </a:lnTo>
                      <a:lnTo>
                        <a:pt x="1215" y="1369"/>
                      </a:lnTo>
                      <a:lnTo>
                        <a:pt x="1246" y="1231"/>
                      </a:lnTo>
                      <a:lnTo>
                        <a:pt x="1215" y="1025"/>
                      </a:lnTo>
                      <a:lnTo>
                        <a:pt x="1143" y="841"/>
                      </a:lnTo>
                      <a:lnTo>
                        <a:pt x="1126" y="570"/>
                      </a:lnTo>
                      <a:lnTo>
                        <a:pt x="1079" y="473"/>
                      </a:lnTo>
                      <a:lnTo>
                        <a:pt x="1039" y="361"/>
                      </a:lnTo>
                      <a:lnTo>
                        <a:pt x="1007" y="273"/>
                      </a:lnTo>
                      <a:lnTo>
                        <a:pt x="1039" y="193"/>
                      </a:lnTo>
                      <a:lnTo>
                        <a:pt x="976" y="60"/>
                      </a:lnTo>
                      <a:lnTo>
                        <a:pt x="886" y="0"/>
                      </a:lnTo>
                      <a:lnTo>
                        <a:pt x="663" y="41"/>
                      </a:lnTo>
                      <a:lnTo>
                        <a:pt x="423" y="89"/>
                      </a:lnTo>
                      <a:lnTo>
                        <a:pt x="256" y="114"/>
                      </a:lnTo>
                      <a:lnTo>
                        <a:pt x="127" y="185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" name="Freeform 26">
                  <a:extLst>
                    <a:ext uri="{FF2B5EF4-FFF2-40B4-BE49-F238E27FC236}">
                      <a16:creationId xmlns:a16="http://schemas.microsoft.com/office/drawing/2014/main" id="{E273A10F-58B5-4AAA-B8F0-4DEB093C54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7756" y="3156490"/>
                  <a:ext cx="377126" cy="426620"/>
                </a:xfrm>
                <a:custGeom>
                  <a:avLst/>
                  <a:gdLst>
                    <a:gd name="T0" fmla="*/ 0 w 1707"/>
                    <a:gd name="T1" fmla="*/ 109 h 1934"/>
                    <a:gd name="T2" fmla="*/ 23 w 1707"/>
                    <a:gd name="T3" fmla="*/ 94 h 1934"/>
                    <a:gd name="T4" fmla="*/ 60 w 1707"/>
                    <a:gd name="T5" fmla="*/ 93 h 1934"/>
                    <a:gd name="T6" fmla="*/ 60 w 1707"/>
                    <a:gd name="T7" fmla="*/ 85 h 1934"/>
                    <a:gd name="T8" fmla="*/ 96 w 1707"/>
                    <a:gd name="T9" fmla="*/ 82 h 1934"/>
                    <a:gd name="T10" fmla="*/ 122 w 1707"/>
                    <a:gd name="T11" fmla="*/ 90 h 1934"/>
                    <a:gd name="T12" fmla="*/ 153 w 1707"/>
                    <a:gd name="T13" fmla="*/ 99 h 1934"/>
                    <a:gd name="T14" fmla="*/ 218 w 1707"/>
                    <a:gd name="T15" fmla="*/ 59 h 1934"/>
                    <a:gd name="T16" fmla="*/ 295 w 1707"/>
                    <a:gd name="T17" fmla="*/ 0 h 1934"/>
                    <a:gd name="T18" fmla="*/ 318 w 1707"/>
                    <a:gd name="T19" fmla="*/ 82 h 1934"/>
                    <a:gd name="T20" fmla="*/ 321 w 1707"/>
                    <a:gd name="T21" fmla="*/ 140 h 1934"/>
                    <a:gd name="T22" fmla="*/ 324 w 1707"/>
                    <a:gd name="T23" fmla="*/ 190 h 1934"/>
                    <a:gd name="T24" fmla="*/ 312 w 1707"/>
                    <a:gd name="T25" fmla="*/ 225 h 1934"/>
                    <a:gd name="T26" fmla="*/ 292 w 1707"/>
                    <a:gd name="T27" fmla="*/ 250 h 1934"/>
                    <a:gd name="T28" fmla="*/ 272 w 1707"/>
                    <a:gd name="T29" fmla="*/ 265 h 1934"/>
                    <a:gd name="T30" fmla="*/ 275 w 1707"/>
                    <a:gd name="T31" fmla="*/ 284 h 1934"/>
                    <a:gd name="T32" fmla="*/ 268 w 1707"/>
                    <a:gd name="T33" fmla="*/ 302 h 1934"/>
                    <a:gd name="T34" fmla="*/ 250 w 1707"/>
                    <a:gd name="T35" fmla="*/ 299 h 1934"/>
                    <a:gd name="T36" fmla="*/ 250 w 1707"/>
                    <a:gd name="T37" fmla="*/ 325 h 1934"/>
                    <a:gd name="T38" fmla="*/ 244 w 1707"/>
                    <a:gd name="T39" fmla="*/ 344 h 1934"/>
                    <a:gd name="T40" fmla="*/ 221 w 1707"/>
                    <a:gd name="T41" fmla="*/ 367 h 1934"/>
                    <a:gd name="T42" fmla="*/ 206 w 1707"/>
                    <a:gd name="T43" fmla="*/ 349 h 1934"/>
                    <a:gd name="T44" fmla="*/ 184 w 1707"/>
                    <a:gd name="T45" fmla="*/ 332 h 1934"/>
                    <a:gd name="T46" fmla="*/ 168 w 1707"/>
                    <a:gd name="T47" fmla="*/ 349 h 1934"/>
                    <a:gd name="T48" fmla="*/ 147 w 1707"/>
                    <a:gd name="T49" fmla="*/ 356 h 1934"/>
                    <a:gd name="T50" fmla="*/ 113 w 1707"/>
                    <a:gd name="T51" fmla="*/ 356 h 1934"/>
                    <a:gd name="T52" fmla="*/ 83 w 1707"/>
                    <a:gd name="T53" fmla="*/ 352 h 1934"/>
                    <a:gd name="T54" fmla="*/ 52 w 1707"/>
                    <a:gd name="T55" fmla="*/ 332 h 1934"/>
                    <a:gd name="T56" fmla="*/ 46 w 1707"/>
                    <a:gd name="T57" fmla="*/ 293 h 1934"/>
                    <a:gd name="T58" fmla="*/ 32 w 1707"/>
                    <a:gd name="T59" fmla="*/ 258 h 1934"/>
                    <a:gd name="T60" fmla="*/ 29 w 1707"/>
                    <a:gd name="T61" fmla="*/ 206 h 1934"/>
                    <a:gd name="T62" fmla="*/ 20 w 1707"/>
                    <a:gd name="T63" fmla="*/ 189 h 1934"/>
                    <a:gd name="T64" fmla="*/ 7 w 1707"/>
                    <a:gd name="T65" fmla="*/ 150 h 1934"/>
                    <a:gd name="T66" fmla="*/ 13 w 1707"/>
                    <a:gd name="T67" fmla="*/ 135 h 1934"/>
                    <a:gd name="T68" fmla="*/ 0 w 1707"/>
                    <a:gd name="T69" fmla="*/ 109 h 193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707" h="1934">
                      <a:moveTo>
                        <a:pt x="0" y="575"/>
                      </a:moveTo>
                      <a:lnTo>
                        <a:pt x="123" y="496"/>
                      </a:lnTo>
                      <a:lnTo>
                        <a:pt x="315" y="488"/>
                      </a:lnTo>
                      <a:lnTo>
                        <a:pt x="315" y="448"/>
                      </a:lnTo>
                      <a:lnTo>
                        <a:pt x="507" y="432"/>
                      </a:lnTo>
                      <a:lnTo>
                        <a:pt x="643" y="472"/>
                      </a:lnTo>
                      <a:lnTo>
                        <a:pt x="805" y="523"/>
                      </a:lnTo>
                      <a:lnTo>
                        <a:pt x="1147" y="312"/>
                      </a:lnTo>
                      <a:lnTo>
                        <a:pt x="1555" y="0"/>
                      </a:lnTo>
                      <a:lnTo>
                        <a:pt x="1675" y="433"/>
                      </a:lnTo>
                      <a:lnTo>
                        <a:pt x="1691" y="736"/>
                      </a:lnTo>
                      <a:lnTo>
                        <a:pt x="1707" y="1000"/>
                      </a:lnTo>
                      <a:lnTo>
                        <a:pt x="1645" y="1184"/>
                      </a:lnTo>
                      <a:lnTo>
                        <a:pt x="1539" y="1320"/>
                      </a:lnTo>
                      <a:lnTo>
                        <a:pt x="1435" y="1394"/>
                      </a:lnTo>
                      <a:lnTo>
                        <a:pt x="1451" y="1496"/>
                      </a:lnTo>
                      <a:lnTo>
                        <a:pt x="1411" y="1592"/>
                      </a:lnTo>
                      <a:lnTo>
                        <a:pt x="1315" y="1574"/>
                      </a:lnTo>
                      <a:lnTo>
                        <a:pt x="1315" y="1712"/>
                      </a:lnTo>
                      <a:lnTo>
                        <a:pt x="1285" y="1814"/>
                      </a:lnTo>
                      <a:lnTo>
                        <a:pt x="1165" y="1934"/>
                      </a:lnTo>
                      <a:lnTo>
                        <a:pt x="1083" y="1840"/>
                      </a:lnTo>
                      <a:lnTo>
                        <a:pt x="971" y="1752"/>
                      </a:lnTo>
                      <a:lnTo>
                        <a:pt x="883" y="1840"/>
                      </a:lnTo>
                      <a:lnTo>
                        <a:pt x="775" y="1874"/>
                      </a:lnTo>
                      <a:lnTo>
                        <a:pt x="595" y="1874"/>
                      </a:lnTo>
                      <a:lnTo>
                        <a:pt x="435" y="1856"/>
                      </a:lnTo>
                      <a:lnTo>
                        <a:pt x="275" y="1750"/>
                      </a:lnTo>
                      <a:lnTo>
                        <a:pt x="242" y="1544"/>
                      </a:lnTo>
                      <a:lnTo>
                        <a:pt x="170" y="1361"/>
                      </a:lnTo>
                      <a:lnTo>
                        <a:pt x="153" y="1085"/>
                      </a:lnTo>
                      <a:lnTo>
                        <a:pt x="107" y="998"/>
                      </a:lnTo>
                      <a:lnTo>
                        <a:pt x="35" y="791"/>
                      </a:lnTo>
                      <a:lnTo>
                        <a:pt x="66" y="710"/>
                      </a:lnTo>
                      <a:lnTo>
                        <a:pt x="0" y="57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 dirty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" name="Freeform 27">
                  <a:extLst>
                    <a:ext uri="{FF2B5EF4-FFF2-40B4-BE49-F238E27FC236}">
                      <a16:creationId xmlns:a16="http://schemas.microsoft.com/office/drawing/2014/main" id="{E5794BCF-50B9-4684-8AD4-70126EB5AC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3960" y="3542424"/>
                  <a:ext cx="605264" cy="361522"/>
                </a:xfrm>
                <a:custGeom>
                  <a:avLst/>
                  <a:gdLst>
                    <a:gd name="T0" fmla="*/ 0 w 2741"/>
                    <a:gd name="T1" fmla="*/ 264 h 1641"/>
                    <a:gd name="T2" fmla="*/ 19 w 2741"/>
                    <a:gd name="T3" fmla="*/ 275 h 1641"/>
                    <a:gd name="T4" fmla="*/ 22 w 2741"/>
                    <a:gd name="T5" fmla="*/ 308 h 1641"/>
                    <a:gd name="T6" fmla="*/ 45 w 2741"/>
                    <a:gd name="T7" fmla="*/ 311 h 1641"/>
                    <a:gd name="T8" fmla="*/ 66 w 2741"/>
                    <a:gd name="T9" fmla="*/ 305 h 1641"/>
                    <a:gd name="T10" fmla="*/ 93 w 2741"/>
                    <a:gd name="T11" fmla="*/ 304 h 1641"/>
                    <a:gd name="T12" fmla="*/ 124 w 2741"/>
                    <a:gd name="T13" fmla="*/ 292 h 1641"/>
                    <a:gd name="T14" fmla="*/ 155 w 2741"/>
                    <a:gd name="T15" fmla="*/ 279 h 1641"/>
                    <a:gd name="T16" fmla="*/ 189 w 2741"/>
                    <a:gd name="T17" fmla="*/ 280 h 1641"/>
                    <a:gd name="T18" fmla="*/ 240 w 2741"/>
                    <a:gd name="T19" fmla="*/ 264 h 1641"/>
                    <a:gd name="T20" fmla="*/ 313 w 2741"/>
                    <a:gd name="T21" fmla="*/ 250 h 1641"/>
                    <a:gd name="T22" fmla="*/ 357 w 2741"/>
                    <a:gd name="T23" fmla="*/ 244 h 1641"/>
                    <a:gd name="T24" fmla="*/ 412 w 2741"/>
                    <a:gd name="T25" fmla="*/ 235 h 1641"/>
                    <a:gd name="T26" fmla="*/ 456 w 2741"/>
                    <a:gd name="T27" fmla="*/ 222 h 1641"/>
                    <a:gd name="T28" fmla="*/ 513 w 2741"/>
                    <a:gd name="T29" fmla="*/ 209 h 1641"/>
                    <a:gd name="T30" fmla="*/ 518 w 2741"/>
                    <a:gd name="T31" fmla="*/ 193 h 1641"/>
                    <a:gd name="T32" fmla="*/ 507 w 2741"/>
                    <a:gd name="T33" fmla="*/ 165 h 1641"/>
                    <a:gd name="T34" fmla="*/ 518 w 2741"/>
                    <a:gd name="T35" fmla="*/ 145 h 1641"/>
                    <a:gd name="T36" fmla="*/ 520 w 2741"/>
                    <a:gd name="T37" fmla="*/ 121 h 1641"/>
                    <a:gd name="T38" fmla="*/ 517 w 2741"/>
                    <a:gd name="T39" fmla="*/ 97 h 1641"/>
                    <a:gd name="T40" fmla="*/ 496 w 2741"/>
                    <a:gd name="T41" fmla="*/ 80 h 1641"/>
                    <a:gd name="T42" fmla="*/ 493 w 2741"/>
                    <a:gd name="T43" fmla="*/ 47 h 1641"/>
                    <a:gd name="T44" fmla="*/ 482 w 2741"/>
                    <a:gd name="T45" fmla="*/ 34 h 1641"/>
                    <a:gd name="T46" fmla="*/ 469 w 2741"/>
                    <a:gd name="T47" fmla="*/ 19 h 1641"/>
                    <a:gd name="T48" fmla="*/ 445 w 2741"/>
                    <a:gd name="T49" fmla="*/ 0 h 1641"/>
                    <a:gd name="T50" fmla="*/ 430 w 2741"/>
                    <a:gd name="T51" fmla="*/ 16 h 1641"/>
                    <a:gd name="T52" fmla="*/ 409 w 2741"/>
                    <a:gd name="T53" fmla="*/ 23 h 1641"/>
                    <a:gd name="T54" fmla="*/ 375 w 2741"/>
                    <a:gd name="T55" fmla="*/ 23 h 1641"/>
                    <a:gd name="T56" fmla="*/ 344 w 2741"/>
                    <a:gd name="T57" fmla="*/ 20 h 1641"/>
                    <a:gd name="T58" fmla="*/ 313 w 2741"/>
                    <a:gd name="T59" fmla="*/ 0 h 1641"/>
                    <a:gd name="T60" fmla="*/ 307 w 2741"/>
                    <a:gd name="T61" fmla="*/ 26 h 1641"/>
                    <a:gd name="T62" fmla="*/ 315 w 2741"/>
                    <a:gd name="T63" fmla="*/ 46 h 1641"/>
                    <a:gd name="T64" fmla="*/ 280 w 2741"/>
                    <a:gd name="T65" fmla="*/ 52 h 1641"/>
                    <a:gd name="T66" fmla="*/ 257 w 2741"/>
                    <a:gd name="T67" fmla="*/ 65 h 1641"/>
                    <a:gd name="T68" fmla="*/ 257 w 2741"/>
                    <a:gd name="T69" fmla="*/ 87 h 1641"/>
                    <a:gd name="T70" fmla="*/ 241 w 2741"/>
                    <a:gd name="T71" fmla="*/ 111 h 1641"/>
                    <a:gd name="T72" fmla="*/ 223 w 2741"/>
                    <a:gd name="T73" fmla="*/ 136 h 1641"/>
                    <a:gd name="T74" fmla="*/ 196 w 2741"/>
                    <a:gd name="T75" fmla="*/ 129 h 1641"/>
                    <a:gd name="T76" fmla="*/ 188 w 2741"/>
                    <a:gd name="T77" fmla="*/ 148 h 1641"/>
                    <a:gd name="T78" fmla="*/ 165 w 2741"/>
                    <a:gd name="T79" fmla="*/ 159 h 1641"/>
                    <a:gd name="T80" fmla="*/ 145 w 2741"/>
                    <a:gd name="T81" fmla="*/ 178 h 1641"/>
                    <a:gd name="T82" fmla="*/ 126 w 2741"/>
                    <a:gd name="T83" fmla="*/ 165 h 1641"/>
                    <a:gd name="T84" fmla="*/ 111 w 2741"/>
                    <a:gd name="T85" fmla="*/ 179 h 1641"/>
                    <a:gd name="T86" fmla="*/ 89 w 2741"/>
                    <a:gd name="T87" fmla="*/ 190 h 1641"/>
                    <a:gd name="T88" fmla="*/ 91 w 2741"/>
                    <a:gd name="T89" fmla="*/ 210 h 1641"/>
                    <a:gd name="T90" fmla="*/ 78 w 2741"/>
                    <a:gd name="T91" fmla="*/ 225 h 1641"/>
                    <a:gd name="T92" fmla="*/ 60 w 2741"/>
                    <a:gd name="T93" fmla="*/ 237 h 1641"/>
                    <a:gd name="T94" fmla="*/ 40 w 2741"/>
                    <a:gd name="T95" fmla="*/ 248 h 1641"/>
                    <a:gd name="T96" fmla="*/ 0 w 2741"/>
                    <a:gd name="T97" fmla="*/ 264 h 16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741" h="1641">
                      <a:moveTo>
                        <a:pt x="0" y="1394"/>
                      </a:moveTo>
                      <a:lnTo>
                        <a:pt x="100" y="1452"/>
                      </a:lnTo>
                      <a:lnTo>
                        <a:pt x="117" y="1626"/>
                      </a:lnTo>
                      <a:lnTo>
                        <a:pt x="237" y="1641"/>
                      </a:lnTo>
                      <a:lnTo>
                        <a:pt x="350" y="1611"/>
                      </a:lnTo>
                      <a:lnTo>
                        <a:pt x="488" y="1605"/>
                      </a:lnTo>
                      <a:lnTo>
                        <a:pt x="656" y="1539"/>
                      </a:lnTo>
                      <a:lnTo>
                        <a:pt x="818" y="1473"/>
                      </a:lnTo>
                      <a:lnTo>
                        <a:pt x="998" y="1479"/>
                      </a:lnTo>
                      <a:lnTo>
                        <a:pt x="1267" y="1395"/>
                      </a:lnTo>
                      <a:lnTo>
                        <a:pt x="1651" y="1317"/>
                      </a:lnTo>
                      <a:lnTo>
                        <a:pt x="1884" y="1287"/>
                      </a:lnTo>
                      <a:lnTo>
                        <a:pt x="2172" y="1239"/>
                      </a:lnTo>
                      <a:lnTo>
                        <a:pt x="2402" y="1172"/>
                      </a:lnTo>
                      <a:lnTo>
                        <a:pt x="2705" y="1101"/>
                      </a:lnTo>
                      <a:lnTo>
                        <a:pt x="2729" y="1017"/>
                      </a:lnTo>
                      <a:lnTo>
                        <a:pt x="2672" y="872"/>
                      </a:lnTo>
                      <a:lnTo>
                        <a:pt x="2729" y="765"/>
                      </a:lnTo>
                      <a:lnTo>
                        <a:pt x="2741" y="639"/>
                      </a:lnTo>
                      <a:lnTo>
                        <a:pt x="2723" y="513"/>
                      </a:lnTo>
                      <a:lnTo>
                        <a:pt x="2615" y="423"/>
                      </a:lnTo>
                      <a:lnTo>
                        <a:pt x="2597" y="249"/>
                      </a:lnTo>
                      <a:lnTo>
                        <a:pt x="2540" y="182"/>
                      </a:lnTo>
                      <a:lnTo>
                        <a:pt x="2470" y="99"/>
                      </a:lnTo>
                      <a:lnTo>
                        <a:pt x="2347" y="2"/>
                      </a:lnTo>
                      <a:lnTo>
                        <a:pt x="2266" y="87"/>
                      </a:lnTo>
                      <a:lnTo>
                        <a:pt x="2154" y="123"/>
                      </a:lnTo>
                      <a:lnTo>
                        <a:pt x="1976" y="123"/>
                      </a:lnTo>
                      <a:lnTo>
                        <a:pt x="1813" y="107"/>
                      </a:lnTo>
                      <a:lnTo>
                        <a:pt x="1651" y="0"/>
                      </a:lnTo>
                      <a:lnTo>
                        <a:pt x="1620" y="138"/>
                      </a:lnTo>
                      <a:lnTo>
                        <a:pt x="1659" y="242"/>
                      </a:lnTo>
                      <a:lnTo>
                        <a:pt x="1476" y="272"/>
                      </a:lnTo>
                      <a:lnTo>
                        <a:pt x="1357" y="344"/>
                      </a:lnTo>
                      <a:lnTo>
                        <a:pt x="1356" y="458"/>
                      </a:lnTo>
                      <a:lnTo>
                        <a:pt x="1269" y="588"/>
                      </a:lnTo>
                      <a:lnTo>
                        <a:pt x="1173" y="717"/>
                      </a:lnTo>
                      <a:lnTo>
                        <a:pt x="1035" y="681"/>
                      </a:lnTo>
                      <a:lnTo>
                        <a:pt x="992" y="780"/>
                      </a:lnTo>
                      <a:lnTo>
                        <a:pt x="871" y="837"/>
                      </a:lnTo>
                      <a:lnTo>
                        <a:pt x="766" y="938"/>
                      </a:lnTo>
                      <a:lnTo>
                        <a:pt x="662" y="870"/>
                      </a:lnTo>
                      <a:lnTo>
                        <a:pt x="583" y="944"/>
                      </a:lnTo>
                      <a:lnTo>
                        <a:pt x="471" y="1005"/>
                      </a:lnTo>
                      <a:lnTo>
                        <a:pt x="479" y="1106"/>
                      </a:lnTo>
                      <a:lnTo>
                        <a:pt x="409" y="1185"/>
                      </a:lnTo>
                      <a:lnTo>
                        <a:pt x="315" y="1250"/>
                      </a:lnTo>
                      <a:lnTo>
                        <a:pt x="213" y="1307"/>
                      </a:lnTo>
                      <a:lnTo>
                        <a:pt x="0" y="1394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" name="Freeform 28">
                  <a:extLst>
                    <a:ext uri="{FF2B5EF4-FFF2-40B4-BE49-F238E27FC236}">
                      <a16:creationId xmlns:a16="http://schemas.microsoft.com/office/drawing/2014/main" id="{7FE87E05-C182-4A6E-B795-16F585276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729" y="3760965"/>
                  <a:ext cx="727480" cy="333624"/>
                </a:xfrm>
                <a:custGeom>
                  <a:avLst/>
                  <a:gdLst>
                    <a:gd name="T0" fmla="*/ 27 w 3296"/>
                    <a:gd name="T1" fmla="*/ 190 h 1514"/>
                    <a:gd name="T2" fmla="*/ 28 w 3296"/>
                    <a:gd name="T3" fmla="*/ 207 h 1514"/>
                    <a:gd name="T4" fmla="*/ 17 w 3296"/>
                    <a:gd name="T5" fmla="*/ 222 h 1514"/>
                    <a:gd name="T6" fmla="*/ 16 w 3296"/>
                    <a:gd name="T7" fmla="*/ 238 h 1514"/>
                    <a:gd name="T8" fmla="*/ 5 w 3296"/>
                    <a:gd name="T9" fmla="*/ 250 h 1514"/>
                    <a:gd name="T10" fmla="*/ 0 w 3296"/>
                    <a:gd name="T11" fmla="*/ 287 h 1514"/>
                    <a:gd name="T12" fmla="*/ 10 w 3296"/>
                    <a:gd name="T13" fmla="*/ 286 h 1514"/>
                    <a:gd name="T14" fmla="*/ 44 w 3296"/>
                    <a:gd name="T15" fmla="*/ 280 h 1514"/>
                    <a:gd name="T16" fmla="*/ 77 w 3296"/>
                    <a:gd name="T17" fmla="*/ 277 h 1514"/>
                    <a:gd name="T18" fmla="*/ 97 w 3296"/>
                    <a:gd name="T19" fmla="*/ 273 h 1514"/>
                    <a:gd name="T20" fmla="*/ 114 w 3296"/>
                    <a:gd name="T21" fmla="*/ 273 h 1514"/>
                    <a:gd name="T22" fmla="*/ 143 w 3296"/>
                    <a:gd name="T23" fmla="*/ 272 h 1514"/>
                    <a:gd name="T24" fmla="*/ 157 w 3296"/>
                    <a:gd name="T25" fmla="*/ 261 h 1514"/>
                    <a:gd name="T26" fmla="*/ 162 w 3296"/>
                    <a:gd name="T27" fmla="*/ 250 h 1514"/>
                    <a:gd name="T28" fmla="*/ 181 w 3296"/>
                    <a:gd name="T29" fmla="*/ 255 h 1514"/>
                    <a:gd name="T30" fmla="*/ 196 w 3296"/>
                    <a:gd name="T31" fmla="*/ 244 h 1514"/>
                    <a:gd name="T32" fmla="*/ 208 w 3296"/>
                    <a:gd name="T33" fmla="*/ 248 h 1514"/>
                    <a:gd name="T34" fmla="*/ 211 w 3296"/>
                    <a:gd name="T35" fmla="*/ 260 h 1514"/>
                    <a:gd name="T36" fmla="*/ 236 w 3296"/>
                    <a:gd name="T37" fmla="*/ 256 h 1514"/>
                    <a:gd name="T38" fmla="*/ 275 w 3296"/>
                    <a:gd name="T39" fmla="*/ 244 h 1514"/>
                    <a:gd name="T40" fmla="*/ 302 w 3296"/>
                    <a:gd name="T41" fmla="*/ 241 h 1514"/>
                    <a:gd name="T42" fmla="*/ 338 w 3296"/>
                    <a:gd name="T43" fmla="*/ 228 h 1514"/>
                    <a:gd name="T44" fmla="*/ 373 w 3296"/>
                    <a:gd name="T45" fmla="*/ 227 h 1514"/>
                    <a:gd name="T46" fmla="*/ 396 w 3296"/>
                    <a:gd name="T47" fmla="*/ 216 h 1514"/>
                    <a:gd name="T48" fmla="*/ 426 w 3296"/>
                    <a:gd name="T49" fmla="*/ 218 h 1514"/>
                    <a:gd name="T50" fmla="*/ 447 w 3296"/>
                    <a:gd name="T51" fmla="*/ 204 h 1514"/>
                    <a:gd name="T52" fmla="*/ 447 w 3296"/>
                    <a:gd name="T53" fmla="*/ 176 h 1514"/>
                    <a:gd name="T54" fmla="*/ 464 w 3296"/>
                    <a:gd name="T55" fmla="*/ 171 h 1514"/>
                    <a:gd name="T56" fmla="*/ 479 w 3296"/>
                    <a:gd name="T57" fmla="*/ 146 h 1514"/>
                    <a:gd name="T58" fmla="*/ 550 w 3296"/>
                    <a:gd name="T59" fmla="*/ 92 h 1514"/>
                    <a:gd name="T60" fmla="*/ 543 w 3296"/>
                    <a:gd name="T61" fmla="*/ 74 h 1514"/>
                    <a:gd name="T62" fmla="*/ 612 w 3296"/>
                    <a:gd name="T63" fmla="*/ 39 h 1514"/>
                    <a:gd name="T64" fmla="*/ 625 w 3296"/>
                    <a:gd name="T65" fmla="*/ 21 h 1514"/>
                    <a:gd name="T66" fmla="*/ 624 w 3296"/>
                    <a:gd name="T67" fmla="*/ 0 h 1514"/>
                    <a:gd name="T68" fmla="*/ 598 w 3296"/>
                    <a:gd name="T69" fmla="*/ 12 h 1514"/>
                    <a:gd name="T70" fmla="*/ 551 w 3296"/>
                    <a:gd name="T71" fmla="*/ 20 h 1514"/>
                    <a:gd name="T72" fmla="*/ 491 w 3296"/>
                    <a:gd name="T73" fmla="*/ 35 h 1514"/>
                    <a:gd name="T74" fmla="*/ 450 w 3296"/>
                    <a:gd name="T75" fmla="*/ 46 h 1514"/>
                    <a:gd name="T76" fmla="*/ 396 w 3296"/>
                    <a:gd name="T77" fmla="*/ 55 h 1514"/>
                    <a:gd name="T78" fmla="*/ 352 w 3296"/>
                    <a:gd name="T79" fmla="*/ 61 h 1514"/>
                    <a:gd name="T80" fmla="*/ 279 w 3296"/>
                    <a:gd name="T81" fmla="*/ 76 h 1514"/>
                    <a:gd name="T82" fmla="*/ 228 w 3296"/>
                    <a:gd name="T83" fmla="*/ 92 h 1514"/>
                    <a:gd name="T84" fmla="*/ 193 w 3296"/>
                    <a:gd name="T85" fmla="*/ 91 h 1514"/>
                    <a:gd name="T86" fmla="*/ 131 w 3296"/>
                    <a:gd name="T87" fmla="*/ 116 h 1514"/>
                    <a:gd name="T88" fmla="*/ 104 w 3296"/>
                    <a:gd name="T89" fmla="*/ 117 h 1514"/>
                    <a:gd name="T90" fmla="*/ 82 w 3296"/>
                    <a:gd name="T91" fmla="*/ 123 h 1514"/>
                    <a:gd name="T92" fmla="*/ 60 w 3296"/>
                    <a:gd name="T93" fmla="*/ 120 h 1514"/>
                    <a:gd name="T94" fmla="*/ 43 w 3296"/>
                    <a:gd name="T95" fmla="*/ 127 h 1514"/>
                    <a:gd name="T96" fmla="*/ 36 w 3296"/>
                    <a:gd name="T97" fmla="*/ 144 h 1514"/>
                    <a:gd name="T98" fmla="*/ 27 w 3296"/>
                    <a:gd name="T99" fmla="*/ 162 h 1514"/>
                    <a:gd name="T100" fmla="*/ 32 w 3296"/>
                    <a:gd name="T101" fmla="*/ 179 h 1514"/>
                    <a:gd name="T102" fmla="*/ 27 w 3296"/>
                    <a:gd name="T103" fmla="*/ 190 h 151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296" h="1514">
                      <a:moveTo>
                        <a:pt x="140" y="1004"/>
                      </a:moveTo>
                      <a:lnTo>
                        <a:pt x="150" y="1093"/>
                      </a:lnTo>
                      <a:lnTo>
                        <a:pt x="92" y="1169"/>
                      </a:lnTo>
                      <a:lnTo>
                        <a:pt x="86" y="1255"/>
                      </a:lnTo>
                      <a:lnTo>
                        <a:pt x="29" y="1321"/>
                      </a:lnTo>
                      <a:lnTo>
                        <a:pt x="0" y="1514"/>
                      </a:lnTo>
                      <a:lnTo>
                        <a:pt x="51" y="1511"/>
                      </a:lnTo>
                      <a:lnTo>
                        <a:pt x="231" y="1475"/>
                      </a:lnTo>
                      <a:lnTo>
                        <a:pt x="405" y="1463"/>
                      </a:lnTo>
                      <a:lnTo>
                        <a:pt x="513" y="1439"/>
                      </a:lnTo>
                      <a:lnTo>
                        <a:pt x="603" y="1439"/>
                      </a:lnTo>
                      <a:lnTo>
                        <a:pt x="753" y="1433"/>
                      </a:lnTo>
                      <a:lnTo>
                        <a:pt x="826" y="1378"/>
                      </a:lnTo>
                      <a:lnTo>
                        <a:pt x="856" y="1318"/>
                      </a:lnTo>
                      <a:lnTo>
                        <a:pt x="957" y="1343"/>
                      </a:lnTo>
                      <a:lnTo>
                        <a:pt x="1036" y="1288"/>
                      </a:lnTo>
                      <a:lnTo>
                        <a:pt x="1095" y="1307"/>
                      </a:lnTo>
                      <a:lnTo>
                        <a:pt x="1113" y="1373"/>
                      </a:lnTo>
                      <a:lnTo>
                        <a:pt x="1246" y="1348"/>
                      </a:lnTo>
                      <a:lnTo>
                        <a:pt x="1449" y="1289"/>
                      </a:lnTo>
                      <a:lnTo>
                        <a:pt x="1593" y="1271"/>
                      </a:lnTo>
                      <a:lnTo>
                        <a:pt x="1784" y="1205"/>
                      </a:lnTo>
                      <a:lnTo>
                        <a:pt x="1965" y="1198"/>
                      </a:lnTo>
                      <a:lnTo>
                        <a:pt x="2090" y="1139"/>
                      </a:lnTo>
                      <a:lnTo>
                        <a:pt x="2246" y="1151"/>
                      </a:lnTo>
                      <a:lnTo>
                        <a:pt x="2355" y="1078"/>
                      </a:lnTo>
                      <a:lnTo>
                        <a:pt x="2357" y="931"/>
                      </a:lnTo>
                      <a:lnTo>
                        <a:pt x="2445" y="903"/>
                      </a:lnTo>
                      <a:lnTo>
                        <a:pt x="2528" y="769"/>
                      </a:lnTo>
                      <a:lnTo>
                        <a:pt x="2900" y="483"/>
                      </a:lnTo>
                      <a:lnTo>
                        <a:pt x="2865" y="388"/>
                      </a:lnTo>
                      <a:lnTo>
                        <a:pt x="3225" y="208"/>
                      </a:lnTo>
                      <a:lnTo>
                        <a:pt x="3296" y="113"/>
                      </a:lnTo>
                      <a:lnTo>
                        <a:pt x="3293" y="0"/>
                      </a:lnTo>
                      <a:lnTo>
                        <a:pt x="3152" y="65"/>
                      </a:lnTo>
                      <a:lnTo>
                        <a:pt x="2906" y="107"/>
                      </a:lnTo>
                      <a:lnTo>
                        <a:pt x="2590" y="182"/>
                      </a:lnTo>
                      <a:lnTo>
                        <a:pt x="2372" y="245"/>
                      </a:lnTo>
                      <a:lnTo>
                        <a:pt x="2086" y="292"/>
                      </a:lnTo>
                      <a:lnTo>
                        <a:pt x="1856" y="322"/>
                      </a:lnTo>
                      <a:lnTo>
                        <a:pt x="1472" y="400"/>
                      </a:lnTo>
                      <a:lnTo>
                        <a:pt x="1200" y="485"/>
                      </a:lnTo>
                      <a:lnTo>
                        <a:pt x="1017" y="479"/>
                      </a:lnTo>
                      <a:lnTo>
                        <a:pt x="689" y="613"/>
                      </a:lnTo>
                      <a:lnTo>
                        <a:pt x="549" y="617"/>
                      </a:lnTo>
                      <a:lnTo>
                        <a:pt x="435" y="649"/>
                      </a:lnTo>
                      <a:lnTo>
                        <a:pt x="315" y="632"/>
                      </a:lnTo>
                      <a:lnTo>
                        <a:pt x="228" y="671"/>
                      </a:lnTo>
                      <a:lnTo>
                        <a:pt x="189" y="761"/>
                      </a:lnTo>
                      <a:lnTo>
                        <a:pt x="140" y="853"/>
                      </a:lnTo>
                      <a:lnTo>
                        <a:pt x="170" y="943"/>
                      </a:lnTo>
                      <a:lnTo>
                        <a:pt x="140" y="1004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" name="Freeform 29">
                  <a:extLst>
                    <a:ext uri="{FF2B5EF4-FFF2-40B4-BE49-F238E27FC236}">
                      <a16:creationId xmlns:a16="http://schemas.microsoft.com/office/drawing/2014/main" id="{DE924EAA-237B-489B-A8F1-F5064D17A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3596" y="4077152"/>
                  <a:ext cx="309616" cy="537053"/>
                </a:xfrm>
                <a:custGeom>
                  <a:avLst/>
                  <a:gdLst>
                    <a:gd name="T0" fmla="*/ 74 w 1400"/>
                    <a:gd name="T1" fmla="*/ 16 h 2439"/>
                    <a:gd name="T2" fmla="*/ 63 w 1400"/>
                    <a:gd name="T3" fmla="*/ 36 h 2439"/>
                    <a:gd name="T4" fmla="*/ 46 w 1400"/>
                    <a:gd name="T5" fmla="*/ 82 h 2439"/>
                    <a:gd name="T6" fmla="*/ 25 w 1400"/>
                    <a:gd name="T7" fmla="*/ 110 h 2439"/>
                    <a:gd name="T8" fmla="*/ 17 w 1400"/>
                    <a:gd name="T9" fmla="*/ 147 h 2439"/>
                    <a:gd name="T10" fmla="*/ 20 w 1400"/>
                    <a:gd name="T11" fmla="*/ 200 h 2439"/>
                    <a:gd name="T12" fmla="*/ 17 w 1400"/>
                    <a:gd name="T13" fmla="*/ 231 h 2439"/>
                    <a:gd name="T14" fmla="*/ 26 w 1400"/>
                    <a:gd name="T15" fmla="*/ 252 h 2439"/>
                    <a:gd name="T16" fmla="*/ 34 w 1400"/>
                    <a:gd name="T17" fmla="*/ 265 h 2439"/>
                    <a:gd name="T18" fmla="*/ 29 w 1400"/>
                    <a:gd name="T19" fmla="*/ 279 h 2439"/>
                    <a:gd name="T20" fmla="*/ 34 w 1400"/>
                    <a:gd name="T21" fmla="*/ 293 h 2439"/>
                    <a:gd name="T22" fmla="*/ 23 w 1400"/>
                    <a:gd name="T23" fmla="*/ 311 h 2439"/>
                    <a:gd name="T24" fmla="*/ 23 w 1400"/>
                    <a:gd name="T25" fmla="*/ 333 h 2439"/>
                    <a:gd name="T26" fmla="*/ 5 w 1400"/>
                    <a:gd name="T27" fmla="*/ 359 h 2439"/>
                    <a:gd name="T28" fmla="*/ 0 w 1400"/>
                    <a:gd name="T29" fmla="*/ 384 h 2439"/>
                    <a:gd name="T30" fmla="*/ 1 w 1400"/>
                    <a:gd name="T31" fmla="*/ 407 h 2439"/>
                    <a:gd name="T32" fmla="*/ 84 w 1400"/>
                    <a:gd name="T33" fmla="*/ 407 h 2439"/>
                    <a:gd name="T34" fmla="*/ 111 w 1400"/>
                    <a:gd name="T35" fmla="*/ 402 h 2439"/>
                    <a:gd name="T36" fmla="*/ 139 w 1400"/>
                    <a:gd name="T37" fmla="*/ 397 h 2439"/>
                    <a:gd name="T38" fmla="*/ 154 w 1400"/>
                    <a:gd name="T39" fmla="*/ 401 h 2439"/>
                    <a:gd name="T40" fmla="*/ 151 w 1400"/>
                    <a:gd name="T41" fmla="*/ 421 h 2439"/>
                    <a:gd name="T42" fmla="*/ 161 w 1400"/>
                    <a:gd name="T43" fmla="*/ 446 h 2439"/>
                    <a:gd name="T44" fmla="*/ 173 w 1400"/>
                    <a:gd name="T45" fmla="*/ 462 h 2439"/>
                    <a:gd name="T46" fmla="*/ 218 w 1400"/>
                    <a:gd name="T47" fmla="*/ 437 h 2439"/>
                    <a:gd name="T48" fmla="*/ 258 w 1400"/>
                    <a:gd name="T49" fmla="*/ 437 h 2439"/>
                    <a:gd name="T50" fmla="*/ 264 w 1400"/>
                    <a:gd name="T51" fmla="*/ 426 h 2439"/>
                    <a:gd name="T52" fmla="*/ 266 w 1400"/>
                    <a:gd name="T53" fmla="*/ 386 h 2439"/>
                    <a:gd name="T54" fmla="*/ 259 w 1400"/>
                    <a:gd name="T55" fmla="*/ 336 h 2439"/>
                    <a:gd name="T56" fmla="*/ 252 w 1400"/>
                    <a:gd name="T57" fmla="*/ 278 h 2439"/>
                    <a:gd name="T58" fmla="*/ 243 w 1400"/>
                    <a:gd name="T59" fmla="*/ 159 h 2439"/>
                    <a:gd name="T60" fmla="*/ 235 w 1400"/>
                    <a:gd name="T61" fmla="*/ 96 h 2439"/>
                    <a:gd name="T62" fmla="*/ 236 w 1400"/>
                    <a:gd name="T63" fmla="*/ 52 h 2439"/>
                    <a:gd name="T64" fmla="*/ 218 w 1400"/>
                    <a:gd name="T65" fmla="*/ 0 h 2439"/>
                    <a:gd name="T66" fmla="*/ 188 w 1400"/>
                    <a:gd name="T67" fmla="*/ 1 h 2439"/>
                    <a:gd name="T68" fmla="*/ 171 w 1400"/>
                    <a:gd name="T69" fmla="*/ 1 h 2439"/>
                    <a:gd name="T70" fmla="*/ 149 w 1400"/>
                    <a:gd name="T71" fmla="*/ 6 h 2439"/>
                    <a:gd name="T72" fmla="*/ 118 w 1400"/>
                    <a:gd name="T73" fmla="*/ 8 h 2439"/>
                    <a:gd name="T74" fmla="*/ 84 w 1400"/>
                    <a:gd name="T75" fmla="*/ 15 h 2439"/>
                    <a:gd name="T76" fmla="*/ 74 w 1400"/>
                    <a:gd name="T77" fmla="*/ 16 h 243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400" h="2439">
                      <a:moveTo>
                        <a:pt x="390" y="83"/>
                      </a:moveTo>
                      <a:lnTo>
                        <a:pt x="330" y="189"/>
                      </a:lnTo>
                      <a:lnTo>
                        <a:pt x="241" y="431"/>
                      </a:lnTo>
                      <a:lnTo>
                        <a:pt x="129" y="582"/>
                      </a:lnTo>
                      <a:lnTo>
                        <a:pt x="87" y="774"/>
                      </a:lnTo>
                      <a:lnTo>
                        <a:pt x="106" y="1056"/>
                      </a:lnTo>
                      <a:lnTo>
                        <a:pt x="90" y="1221"/>
                      </a:lnTo>
                      <a:lnTo>
                        <a:pt x="139" y="1329"/>
                      </a:lnTo>
                      <a:lnTo>
                        <a:pt x="180" y="1398"/>
                      </a:lnTo>
                      <a:lnTo>
                        <a:pt x="151" y="1472"/>
                      </a:lnTo>
                      <a:lnTo>
                        <a:pt x="180" y="1548"/>
                      </a:lnTo>
                      <a:lnTo>
                        <a:pt x="120" y="1640"/>
                      </a:lnTo>
                      <a:lnTo>
                        <a:pt x="121" y="1758"/>
                      </a:lnTo>
                      <a:lnTo>
                        <a:pt x="25" y="1893"/>
                      </a:lnTo>
                      <a:lnTo>
                        <a:pt x="0" y="2027"/>
                      </a:lnTo>
                      <a:lnTo>
                        <a:pt x="3" y="2147"/>
                      </a:lnTo>
                      <a:lnTo>
                        <a:pt x="444" y="2151"/>
                      </a:lnTo>
                      <a:lnTo>
                        <a:pt x="585" y="2121"/>
                      </a:lnTo>
                      <a:lnTo>
                        <a:pt x="732" y="2097"/>
                      </a:lnTo>
                      <a:lnTo>
                        <a:pt x="811" y="2117"/>
                      </a:lnTo>
                      <a:lnTo>
                        <a:pt x="793" y="2223"/>
                      </a:lnTo>
                      <a:lnTo>
                        <a:pt x="847" y="2357"/>
                      </a:lnTo>
                      <a:lnTo>
                        <a:pt x="910" y="2439"/>
                      </a:lnTo>
                      <a:lnTo>
                        <a:pt x="1148" y="2309"/>
                      </a:lnTo>
                      <a:lnTo>
                        <a:pt x="1358" y="2309"/>
                      </a:lnTo>
                      <a:lnTo>
                        <a:pt x="1388" y="2249"/>
                      </a:lnTo>
                      <a:lnTo>
                        <a:pt x="1400" y="2037"/>
                      </a:lnTo>
                      <a:lnTo>
                        <a:pt x="1363" y="1772"/>
                      </a:lnTo>
                      <a:lnTo>
                        <a:pt x="1327" y="1470"/>
                      </a:lnTo>
                      <a:lnTo>
                        <a:pt x="1281" y="839"/>
                      </a:lnTo>
                      <a:lnTo>
                        <a:pt x="1238" y="509"/>
                      </a:lnTo>
                      <a:lnTo>
                        <a:pt x="1244" y="272"/>
                      </a:lnTo>
                      <a:lnTo>
                        <a:pt x="1146" y="0"/>
                      </a:lnTo>
                      <a:lnTo>
                        <a:pt x="988" y="5"/>
                      </a:lnTo>
                      <a:lnTo>
                        <a:pt x="900" y="6"/>
                      </a:lnTo>
                      <a:lnTo>
                        <a:pt x="786" y="30"/>
                      </a:lnTo>
                      <a:lnTo>
                        <a:pt x="621" y="42"/>
                      </a:lnTo>
                      <a:lnTo>
                        <a:pt x="444" y="77"/>
                      </a:lnTo>
                      <a:lnTo>
                        <a:pt x="390" y="83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" name="Freeform 30">
                  <a:extLst>
                    <a:ext uri="{FF2B5EF4-FFF2-40B4-BE49-F238E27FC236}">
                      <a16:creationId xmlns:a16="http://schemas.microsoft.com/office/drawing/2014/main" id="{1AB9C450-BAA3-4A34-8E66-F83E9C122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6177" y="4024841"/>
                  <a:ext cx="364322" cy="566114"/>
                </a:xfrm>
                <a:custGeom>
                  <a:avLst/>
                  <a:gdLst>
                    <a:gd name="T0" fmla="*/ 0 w 1649"/>
                    <a:gd name="T1" fmla="*/ 44 h 2568"/>
                    <a:gd name="T2" fmla="*/ 19 w 1649"/>
                    <a:gd name="T3" fmla="*/ 96 h 2568"/>
                    <a:gd name="T4" fmla="*/ 18 w 1649"/>
                    <a:gd name="T5" fmla="*/ 141 h 2568"/>
                    <a:gd name="T6" fmla="*/ 27 w 1649"/>
                    <a:gd name="T7" fmla="*/ 212 h 2568"/>
                    <a:gd name="T8" fmla="*/ 35 w 1649"/>
                    <a:gd name="T9" fmla="*/ 326 h 2568"/>
                    <a:gd name="T10" fmla="*/ 48 w 1649"/>
                    <a:gd name="T11" fmla="*/ 432 h 2568"/>
                    <a:gd name="T12" fmla="*/ 46 w 1649"/>
                    <a:gd name="T13" fmla="*/ 471 h 2568"/>
                    <a:gd name="T14" fmla="*/ 41 w 1649"/>
                    <a:gd name="T15" fmla="*/ 482 h 2568"/>
                    <a:gd name="T16" fmla="*/ 72 w 1649"/>
                    <a:gd name="T17" fmla="*/ 469 h 2568"/>
                    <a:gd name="T18" fmla="*/ 78 w 1649"/>
                    <a:gd name="T19" fmla="*/ 446 h 2568"/>
                    <a:gd name="T20" fmla="*/ 90 w 1649"/>
                    <a:gd name="T21" fmla="*/ 461 h 2568"/>
                    <a:gd name="T22" fmla="*/ 97 w 1649"/>
                    <a:gd name="T23" fmla="*/ 478 h 2568"/>
                    <a:gd name="T24" fmla="*/ 116 w 1649"/>
                    <a:gd name="T25" fmla="*/ 487 h 2568"/>
                    <a:gd name="T26" fmla="*/ 123 w 1649"/>
                    <a:gd name="T27" fmla="*/ 469 h 2568"/>
                    <a:gd name="T28" fmla="*/ 117 w 1649"/>
                    <a:gd name="T29" fmla="*/ 435 h 2568"/>
                    <a:gd name="T30" fmla="*/ 117 w 1649"/>
                    <a:gd name="T31" fmla="*/ 412 h 2568"/>
                    <a:gd name="T32" fmla="*/ 154 w 1649"/>
                    <a:gd name="T33" fmla="*/ 404 h 2568"/>
                    <a:gd name="T34" fmla="*/ 179 w 1649"/>
                    <a:gd name="T35" fmla="*/ 401 h 2568"/>
                    <a:gd name="T36" fmla="*/ 242 w 1649"/>
                    <a:gd name="T37" fmla="*/ 381 h 2568"/>
                    <a:gd name="T38" fmla="*/ 305 w 1649"/>
                    <a:gd name="T39" fmla="*/ 366 h 2568"/>
                    <a:gd name="T40" fmla="*/ 313 w 1649"/>
                    <a:gd name="T41" fmla="*/ 338 h 2568"/>
                    <a:gd name="T42" fmla="*/ 305 w 1649"/>
                    <a:gd name="T43" fmla="*/ 314 h 2568"/>
                    <a:gd name="T44" fmla="*/ 301 w 1649"/>
                    <a:gd name="T45" fmla="*/ 281 h 2568"/>
                    <a:gd name="T46" fmla="*/ 298 w 1649"/>
                    <a:gd name="T47" fmla="*/ 262 h 2568"/>
                    <a:gd name="T48" fmla="*/ 304 w 1649"/>
                    <a:gd name="T49" fmla="*/ 232 h 2568"/>
                    <a:gd name="T50" fmla="*/ 293 w 1649"/>
                    <a:gd name="T51" fmla="*/ 212 h 2568"/>
                    <a:gd name="T52" fmla="*/ 272 w 1649"/>
                    <a:gd name="T53" fmla="*/ 176 h 2568"/>
                    <a:gd name="T54" fmla="*/ 260 w 1649"/>
                    <a:gd name="T55" fmla="*/ 127 h 2568"/>
                    <a:gd name="T56" fmla="*/ 239 w 1649"/>
                    <a:gd name="T57" fmla="*/ 52 h 2568"/>
                    <a:gd name="T58" fmla="*/ 225 w 1649"/>
                    <a:gd name="T59" fmla="*/ 27 h 2568"/>
                    <a:gd name="T60" fmla="*/ 229 w 1649"/>
                    <a:gd name="T61" fmla="*/ 0 h 2568"/>
                    <a:gd name="T62" fmla="*/ 195 w 1649"/>
                    <a:gd name="T63" fmla="*/ 1 h 2568"/>
                    <a:gd name="T64" fmla="*/ 159 w 1649"/>
                    <a:gd name="T65" fmla="*/ 13 h 2568"/>
                    <a:gd name="T66" fmla="*/ 132 w 1649"/>
                    <a:gd name="T67" fmla="*/ 17 h 2568"/>
                    <a:gd name="T68" fmla="*/ 93 w 1649"/>
                    <a:gd name="T69" fmla="*/ 28 h 2568"/>
                    <a:gd name="T70" fmla="*/ 68 w 1649"/>
                    <a:gd name="T71" fmla="*/ 33 h 2568"/>
                    <a:gd name="T72" fmla="*/ 65 w 1649"/>
                    <a:gd name="T73" fmla="*/ 20 h 2568"/>
                    <a:gd name="T74" fmla="*/ 64 w 1649"/>
                    <a:gd name="T75" fmla="*/ 20 h 2568"/>
                    <a:gd name="T76" fmla="*/ 52 w 1649"/>
                    <a:gd name="T77" fmla="*/ 17 h 2568"/>
                    <a:gd name="T78" fmla="*/ 38 w 1649"/>
                    <a:gd name="T79" fmla="*/ 27 h 2568"/>
                    <a:gd name="T80" fmla="*/ 19 w 1649"/>
                    <a:gd name="T81" fmla="*/ 22 h 2568"/>
                    <a:gd name="T82" fmla="*/ 14 w 1649"/>
                    <a:gd name="T83" fmla="*/ 34 h 2568"/>
                    <a:gd name="T84" fmla="*/ 0 w 1649"/>
                    <a:gd name="T85" fmla="*/ 44 h 25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649" h="2568">
                      <a:moveTo>
                        <a:pt x="0" y="234"/>
                      </a:moveTo>
                      <a:lnTo>
                        <a:pt x="99" y="506"/>
                      </a:lnTo>
                      <a:lnTo>
                        <a:pt x="95" y="741"/>
                      </a:lnTo>
                      <a:lnTo>
                        <a:pt x="141" y="1116"/>
                      </a:lnTo>
                      <a:lnTo>
                        <a:pt x="185" y="1721"/>
                      </a:lnTo>
                      <a:lnTo>
                        <a:pt x="255" y="2280"/>
                      </a:lnTo>
                      <a:lnTo>
                        <a:pt x="243" y="2483"/>
                      </a:lnTo>
                      <a:lnTo>
                        <a:pt x="216" y="2544"/>
                      </a:lnTo>
                      <a:lnTo>
                        <a:pt x="379" y="2472"/>
                      </a:lnTo>
                      <a:lnTo>
                        <a:pt x="409" y="2352"/>
                      </a:lnTo>
                      <a:lnTo>
                        <a:pt x="473" y="2432"/>
                      </a:lnTo>
                      <a:lnTo>
                        <a:pt x="513" y="2520"/>
                      </a:lnTo>
                      <a:lnTo>
                        <a:pt x="609" y="2568"/>
                      </a:lnTo>
                      <a:lnTo>
                        <a:pt x="649" y="2472"/>
                      </a:lnTo>
                      <a:lnTo>
                        <a:pt x="619" y="2292"/>
                      </a:lnTo>
                      <a:lnTo>
                        <a:pt x="619" y="2172"/>
                      </a:lnTo>
                      <a:lnTo>
                        <a:pt x="809" y="2128"/>
                      </a:lnTo>
                      <a:lnTo>
                        <a:pt x="945" y="2112"/>
                      </a:lnTo>
                      <a:lnTo>
                        <a:pt x="1273" y="2008"/>
                      </a:lnTo>
                      <a:lnTo>
                        <a:pt x="1609" y="1932"/>
                      </a:lnTo>
                      <a:lnTo>
                        <a:pt x="1649" y="1784"/>
                      </a:lnTo>
                      <a:lnTo>
                        <a:pt x="1609" y="1656"/>
                      </a:lnTo>
                      <a:lnTo>
                        <a:pt x="1585" y="1480"/>
                      </a:lnTo>
                      <a:lnTo>
                        <a:pt x="1569" y="1384"/>
                      </a:lnTo>
                      <a:lnTo>
                        <a:pt x="1601" y="1224"/>
                      </a:lnTo>
                      <a:lnTo>
                        <a:pt x="1545" y="1120"/>
                      </a:lnTo>
                      <a:lnTo>
                        <a:pt x="1433" y="928"/>
                      </a:lnTo>
                      <a:lnTo>
                        <a:pt x="1369" y="672"/>
                      </a:lnTo>
                      <a:lnTo>
                        <a:pt x="1257" y="272"/>
                      </a:lnTo>
                      <a:lnTo>
                        <a:pt x="1185" y="144"/>
                      </a:lnTo>
                      <a:lnTo>
                        <a:pt x="1209" y="0"/>
                      </a:lnTo>
                      <a:lnTo>
                        <a:pt x="1029" y="5"/>
                      </a:lnTo>
                      <a:lnTo>
                        <a:pt x="839" y="71"/>
                      </a:lnTo>
                      <a:lnTo>
                        <a:pt x="696" y="90"/>
                      </a:lnTo>
                      <a:lnTo>
                        <a:pt x="489" y="149"/>
                      </a:lnTo>
                      <a:lnTo>
                        <a:pt x="356" y="174"/>
                      </a:lnTo>
                      <a:lnTo>
                        <a:pt x="341" y="107"/>
                      </a:lnTo>
                      <a:lnTo>
                        <a:pt x="339" y="108"/>
                      </a:lnTo>
                      <a:lnTo>
                        <a:pt x="276" y="90"/>
                      </a:lnTo>
                      <a:lnTo>
                        <a:pt x="201" y="143"/>
                      </a:lnTo>
                      <a:lnTo>
                        <a:pt x="99" y="117"/>
                      </a:lnTo>
                      <a:lnTo>
                        <a:pt x="72" y="177"/>
                      </a:lnTo>
                      <a:lnTo>
                        <a:pt x="0" y="234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" name="Freeform 31">
                  <a:extLst>
                    <a:ext uri="{FF2B5EF4-FFF2-40B4-BE49-F238E27FC236}">
                      <a16:creationId xmlns:a16="http://schemas.microsoft.com/office/drawing/2014/main" id="{9A626A88-DDE1-422D-BEFE-D0D86FDEE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70" y="3976018"/>
                  <a:ext cx="466751" cy="499854"/>
                </a:xfrm>
                <a:custGeom>
                  <a:avLst/>
                  <a:gdLst>
                    <a:gd name="T0" fmla="*/ 5 w 2113"/>
                    <a:gd name="T1" fmla="*/ 43 h 2269"/>
                    <a:gd name="T2" fmla="*/ 28 w 2113"/>
                    <a:gd name="T3" fmla="*/ 31 h 2269"/>
                    <a:gd name="T4" fmla="*/ 58 w 2113"/>
                    <a:gd name="T5" fmla="*/ 33 h 2269"/>
                    <a:gd name="T6" fmla="*/ 79 w 2113"/>
                    <a:gd name="T7" fmla="*/ 19 h 2269"/>
                    <a:gd name="T8" fmla="*/ 110 w 2113"/>
                    <a:gd name="T9" fmla="*/ 16 h 2269"/>
                    <a:gd name="T10" fmla="*/ 148 w 2113"/>
                    <a:gd name="T11" fmla="*/ 3 h 2269"/>
                    <a:gd name="T12" fmla="*/ 171 w 2113"/>
                    <a:gd name="T13" fmla="*/ 0 h 2269"/>
                    <a:gd name="T14" fmla="*/ 179 w 2113"/>
                    <a:gd name="T15" fmla="*/ 26 h 2269"/>
                    <a:gd name="T16" fmla="*/ 191 w 2113"/>
                    <a:gd name="T17" fmla="*/ 45 h 2269"/>
                    <a:gd name="T18" fmla="*/ 214 w 2113"/>
                    <a:gd name="T19" fmla="*/ 54 h 2269"/>
                    <a:gd name="T20" fmla="*/ 219 w 2113"/>
                    <a:gd name="T21" fmla="*/ 72 h 2269"/>
                    <a:gd name="T22" fmla="*/ 247 w 2113"/>
                    <a:gd name="T23" fmla="*/ 83 h 2269"/>
                    <a:gd name="T24" fmla="*/ 270 w 2113"/>
                    <a:gd name="T25" fmla="*/ 97 h 2269"/>
                    <a:gd name="T26" fmla="*/ 289 w 2113"/>
                    <a:gd name="T27" fmla="*/ 116 h 2269"/>
                    <a:gd name="T28" fmla="*/ 316 w 2113"/>
                    <a:gd name="T29" fmla="*/ 129 h 2269"/>
                    <a:gd name="T30" fmla="*/ 355 w 2113"/>
                    <a:gd name="T31" fmla="*/ 163 h 2269"/>
                    <a:gd name="T32" fmla="*/ 350 w 2113"/>
                    <a:gd name="T33" fmla="*/ 180 h 2269"/>
                    <a:gd name="T34" fmla="*/ 377 w 2113"/>
                    <a:gd name="T35" fmla="*/ 204 h 2269"/>
                    <a:gd name="T36" fmla="*/ 401 w 2113"/>
                    <a:gd name="T37" fmla="*/ 231 h 2269"/>
                    <a:gd name="T38" fmla="*/ 384 w 2113"/>
                    <a:gd name="T39" fmla="*/ 263 h 2269"/>
                    <a:gd name="T40" fmla="*/ 377 w 2113"/>
                    <a:gd name="T41" fmla="*/ 303 h 2269"/>
                    <a:gd name="T42" fmla="*/ 384 w 2113"/>
                    <a:gd name="T43" fmla="*/ 334 h 2269"/>
                    <a:gd name="T44" fmla="*/ 388 w 2113"/>
                    <a:gd name="T45" fmla="*/ 367 h 2269"/>
                    <a:gd name="T46" fmla="*/ 367 w 2113"/>
                    <a:gd name="T47" fmla="*/ 378 h 2269"/>
                    <a:gd name="T48" fmla="*/ 344 w 2113"/>
                    <a:gd name="T49" fmla="*/ 373 h 2269"/>
                    <a:gd name="T50" fmla="*/ 334 w 2113"/>
                    <a:gd name="T51" fmla="*/ 388 h 2269"/>
                    <a:gd name="T52" fmla="*/ 334 w 2113"/>
                    <a:gd name="T53" fmla="*/ 402 h 2269"/>
                    <a:gd name="T54" fmla="*/ 329 w 2113"/>
                    <a:gd name="T55" fmla="*/ 417 h 2269"/>
                    <a:gd name="T56" fmla="*/ 318 w 2113"/>
                    <a:gd name="T57" fmla="*/ 409 h 2269"/>
                    <a:gd name="T58" fmla="*/ 284 w 2113"/>
                    <a:gd name="T59" fmla="*/ 414 h 2269"/>
                    <a:gd name="T60" fmla="*/ 216 w 2113"/>
                    <a:gd name="T61" fmla="*/ 417 h 2269"/>
                    <a:gd name="T62" fmla="*/ 162 w 2113"/>
                    <a:gd name="T63" fmla="*/ 426 h 2269"/>
                    <a:gd name="T64" fmla="*/ 116 w 2113"/>
                    <a:gd name="T65" fmla="*/ 430 h 2269"/>
                    <a:gd name="T66" fmla="*/ 96 w 2113"/>
                    <a:gd name="T67" fmla="*/ 423 h 2269"/>
                    <a:gd name="T68" fmla="*/ 81 w 2113"/>
                    <a:gd name="T69" fmla="*/ 409 h 2269"/>
                    <a:gd name="T70" fmla="*/ 88 w 2113"/>
                    <a:gd name="T71" fmla="*/ 380 h 2269"/>
                    <a:gd name="T72" fmla="*/ 80 w 2113"/>
                    <a:gd name="T73" fmla="*/ 356 h 2269"/>
                    <a:gd name="T74" fmla="*/ 76 w 2113"/>
                    <a:gd name="T75" fmla="*/ 326 h 2269"/>
                    <a:gd name="T76" fmla="*/ 73 w 2113"/>
                    <a:gd name="T77" fmla="*/ 305 h 2269"/>
                    <a:gd name="T78" fmla="*/ 79 w 2113"/>
                    <a:gd name="T79" fmla="*/ 274 h 2269"/>
                    <a:gd name="T80" fmla="*/ 47 w 2113"/>
                    <a:gd name="T81" fmla="*/ 218 h 2269"/>
                    <a:gd name="T82" fmla="*/ 33 w 2113"/>
                    <a:gd name="T83" fmla="*/ 162 h 2269"/>
                    <a:gd name="T84" fmla="*/ 14 w 2113"/>
                    <a:gd name="T85" fmla="*/ 95 h 2269"/>
                    <a:gd name="T86" fmla="*/ 0 w 2113"/>
                    <a:gd name="T87" fmla="*/ 70 h 2269"/>
                    <a:gd name="T88" fmla="*/ 5 w 2113"/>
                    <a:gd name="T89" fmla="*/ 43 h 22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113" h="2269">
                      <a:moveTo>
                        <a:pt x="26" y="225"/>
                      </a:moveTo>
                      <a:lnTo>
                        <a:pt x="150" y="164"/>
                      </a:lnTo>
                      <a:lnTo>
                        <a:pt x="308" y="176"/>
                      </a:lnTo>
                      <a:lnTo>
                        <a:pt x="416" y="102"/>
                      </a:lnTo>
                      <a:lnTo>
                        <a:pt x="579" y="82"/>
                      </a:lnTo>
                      <a:lnTo>
                        <a:pt x="781" y="18"/>
                      </a:lnTo>
                      <a:lnTo>
                        <a:pt x="899" y="0"/>
                      </a:lnTo>
                      <a:lnTo>
                        <a:pt x="943" y="139"/>
                      </a:lnTo>
                      <a:lnTo>
                        <a:pt x="1009" y="238"/>
                      </a:lnTo>
                      <a:lnTo>
                        <a:pt x="1128" y="283"/>
                      </a:lnTo>
                      <a:lnTo>
                        <a:pt x="1153" y="379"/>
                      </a:lnTo>
                      <a:lnTo>
                        <a:pt x="1302" y="439"/>
                      </a:lnTo>
                      <a:lnTo>
                        <a:pt x="1421" y="512"/>
                      </a:lnTo>
                      <a:lnTo>
                        <a:pt x="1521" y="612"/>
                      </a:lnTo>
                      <a:lnTo>
                        <a:pt x="1663" y="679"/>
                      </a:lnTo>
                      <a:lnTo>
                        <a:pt x="1873" y="859"/>
                      </a:lnTo>
                      <a:lnTo>
                        <a:pt x="1843" y="949"/>
                      </a:lnTo>
                      <a:lnTo>
                        <a:pt x="1987" y="1079"/>
                      </a:lnTo>
                      <a:lnTo>
                        <a:pt x="2113" y="1219"/>
                      </a:lnTo>
                      <a:lnTo>
                        <a:pt x="2024" y="1390"/>
                      </a:lnTo>
                      <a:lnTo>
                        <a:pt x="1987" y="1600"/>
                      </a:lnTo>
                      <a:lnTo>
                        <a:pt x="2024" y="1764"/>
                      </a:lnTo>
                      <a:lnTo>
                        <a:pt x="2042" y="1938"/>
                      </a:lnTo>
                      <a:lnTo>
                        <a:pt x="1933" y="1993"/>
                      </a:lnTo>
                      <a:lnTo>
                        <a:pt x="1813" y="1969"/>
                      </a:lnTo>
                      <a:lnTo>
                        <a:pt x="1759" y="2048"/>
                      </a:lnTo>
                      <a:lnTo>
                        <a:pt x="1759" y="2121"/>
                      </a:lnTo>
                      <a:lnTo>
                        <a:pt x="1731" y="2203"/>
                      </a:lnTo>
                      <a:lnTo>
                        <a:pt x="1677" y="2158"/>
                      </a:lnTo>
                      <a:lnTo>
                        <a:pt x="1494" y="2185"/>
                      </a:lnTo>
                      <a:lnTo>
                        <a:pt x="1137" y="2203"/>
                      </a:lnTo>
                      <a:lnTo>
                        <a:pt x="854" y="2249"/>
                      </a:lnTo>
                      <a:lnTo>
                        <a:pt x="613" y="2269"/>
                      </a:lnTo>
                      <a:lnTo>
                        <a:pt x="506" y="2231"/>
                      </a:lnTo>
                      <a:lnTo>
                        <a:pt x="426" y="2156"/>
                      </a:lnTo>
                      <a:lnTo>
                        <a:pt x="464" y="2007"/>
                      </a:lnTo>
                      <a:lnTo>
                        <a:pt x="423" y="1877"/>
                      </a:lnTo>
                      <a:lnTo>
                        <a:pt x="402" y="1718"/>
                      </a:lnTo>
                      <a:lnTo>
                        <a:pt x="383" y="1610"/>
                      </a:lnTo>
                      <a:lnTo>
                        <a:pt x="416" y="1448"/>
                      </a:lnTo>
                      <a:lnTo>
                        <a:pt x="246" y="1148"/>
                      </a:lnTo>
                      <a:lnTo>
                        <a:pt x="173" y="857"/>
                      </a:lnTo>
                      <a:lnTo>
                        <a:pt x="72" y="500"/>
                      </a:lnTo>
                      <a:lnTo>
                        <a:pt x="0" y="369"/>
                      </a:lnTo>
                      <a:lnTo>
                        <a:pt x="26" y="225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4" name="Freeform 32">
                  <a:extLst>
                    <a:ext uri="{FF2B5EF4-FFF2-40B4-BE49-F238E27FC236}">
                      <a16:creationId xmlns:a16="http://schemas.microsoft.com/office/drawing/2014/main" id="{7DD52511-296E-4D4D-8F06-61857FB32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3525" y="4402638"/>
                  <a:ext cx="788007" cy="614937"/>
                </a:xfrm>
                <a:custGeom>
                  <a:avLst/>
                  <a:gdLst>
                    <a:gd name="T0" fmla="*/ 33 w 3573"/>
                    <a:gd name="T1" fmla="*/ 131 h 2793"/>
                    <a:gd name="T2" fmla="*/ 62 w 3573"/>
                    <a:gd name="T3" fmla="*/ 131 h 2793"/>
                    <a:gd name="T4" fmla="*/ 118 w 3573"/>
                    <a:gd name="T5" fmla="*/ 129 h 2793"/>
                    <a:gd name="T6" fmla="*/ 175 w 3573"/>
                    <a:gd name="T7" fmla="*/ 153 h 2793"/>
                    <a:gd name="T8" fmla="*/ 221 w 3573"/>
                    <a:gd name="T9" fmla="*/ 160 h 2793"/>
                    <a:gd name="T10" fmla="*/ 257 w 3573"/>
                    <a:gd name="T11" fmla="*/ 136 h 2793"/>
                    <a:gd name="T12" fmla="*/ 301 w 3573"/>
                    <a:gd name="T13" fmla="*/ 113 h 2793"/>
                    <a:gd name="T14" fmla="*/ 339 w 3573"/>
                    <a:gd name="T15" fmla="*/ 148 h 2793"/>
                    <a:gd name="T16" fmla="*/ 380 w 3573"/>
                    <a:gd name="T17" fmla="*/ 177 h 2793"/>
                    <a:gd name="T18" fmla="*/ 414 w 3573"/>
                    <a:gd name="T19" fmla="*/ 220 h 2793"/>
                    <a:gd name="T20" fmla="*/ 419 w 3573"/>
                    <a:gd name="T21" fmla="*/ 266 h 2793"/>
                    <a:gd name="T22" fmla="*/ 426 w 3573"/>
                    <a:gd name="T23" fmla="*/ 308 h 2793"/>
                    <a:gd name="T24" fmla="*/ 448 w 3573"/>
                    <a:gd name="T25" fmla="*/ 296 h 2793"/>
                    <a:gd name="T26" fmla="*/ 448 w 3573"/>
                    <a:gd name="T27" fmla="*/ 319 h 2793"/>
                    <a:gd name="T28" fmla="*/ 461 w 3573"/>
                    <a:gd name="T29" fmla="*/ 369 h 2793"/>
                    <a:gd name="T30" fmla="*/ 500 w 3573"/>
                    <a:gd name="T31" fmla="*/ 370 h 2793"/>
                    <a:gd name="T32" fmla="*/ 537 w 3573"/>
                    <a:gd name="T33" fmla="*/ 429 h 2793"/>
                    <a:gd name="T34" fmla="*/ 551 w 3573"/>
                    <a:gd name="T35" fmla="*/ 472 h 2793"/>
                    <a:gd name="T36" fmla="*/ 596 w 3573"/>
                    <a:gd name="T37" fmla="*/ 501 h 2793"/>
                    <a:gd name="T38" fmla="*/ 602 w 3573"/>
                    <a:gd name="T39" fmla="*/ 529 h 2793"/>
                    <a:gd name="T40" fmla="*/ 638 w 3573"/>
                    <a:gd name="T41" fmla="*/ 525 h 2793"/>
                    <a:gd name="T42" fmla="*/ 659 w 3573"/>
                    <a:gd name="T43" fmla="*/ 518 h 2793"/>
                    <a:gd name="T44" fmla="*/ 662 w 3573"/>
                    <a:gd name="T45" fmla="*/ 474 h 2793"/>
                    <a:gd name="T46" fmla="*/ 677 w 3573"/>
                    <a:gd name="T47" fmla="*/ 429 h 2793"/>
                    <a:gd name="T48" fmla="*/ 670 w 3573"/>
                    <a:gd name="T49" fmla="*/ 353 h 2793"/>
                    <a:gd name="T50" fmla="*/ 591 w 3573"/>
                    <a:gd name="T51" fmla="*/ 222 h 2793"/>
                    <a:gd name="T52" fmla="*/ 591 w 3573"/>
                    <a:gd name="T53" fmla="*/ 188 h 2793"/>
                    <a:gd name="T54" fmla="*/ 613 w 3573"/>
                    <a:gd name="T55" fmla="*/ 227 h 2793"/>
                    <a:gd name="T56" fmla="*/ 596 w 3573"/>
                    <a:gd name="T57" fmla="*/ 182 h 2793"/>
                    <a:gd name="T58" fmla="*/ 551 w 3573"/>
                    <a:gd name="T59" fmla="*/ 137 h 2793"/>
                    <a:gd name="T60" fmla="*/ 528 w 3573"/>
                    <a:gd name="T61" fmla="*/ 93 h 2793"/>
                    <a:gd name="T62" fmla="*/ 513 w 3573"/>
                    <a:gd name="T63" fmla="*/ 43 h 2793"/>
                    <a:gd name="T64" fmla="*/ 492 w 3573"/>
                    <a:gd name="T65" fmla="*/ 50 h 2793"/>
                    <a:gd name="T66" fmla="*/ 483 w 3573"/>
                    <a:gd name="T67" fmla="*/ 69 h 2793"/>
                    <a:gd name="T68" fmla="*/ 494 w 3573"/>
                    <a:gd name="T69" fmla="*/ 18 h 2793"/>
                    <a:gd name="T70" fmla="*/ 474 w 3573"/>
                    <a:gd name="T71" fmla="*/ 10 h 2793"/>
                    <a:gd name="T72" fmla="*/ 441 w 3573"/>
                    <a:gd name="T73" fmla="*/ 21 h 2793"/>
                    <a:gd name="T74" fmla="*/ 435 w 3573"/>
                    <a:gd name="T75" fmla="*/ 51 h 2793"/>
                    <a:gd name="T76" fmla="*/ 388 w 3573"/>
                    <a:gd name="T77" fmla="*/ 47 h 2793"/>
                    <a:gd name="T78" fmla="*/ 271 w 3573"/>
                    <a:gd name="T79" fmla="*/ 59 h 2793"/>
                    <a:gd name="T80" fmla="*/ 204 w 3573"/>
                    <a:gd name="T81" fmla="*/ 56 h 2793"/>
                    <a:gd name="T82" fmla="*/ 124 w 3573"/>
                    <a:gd name="T83" fmla="*/ 56 h 2793"/>
                    <a:gd name="T84" fmla="*/ 37 w 3573"/>
                    <a:gd name="T85" fmla="*/ 78 h 2793"/>
                    <a:gd name="T86" fmla="*/ 0 w 3573"/>
                    <a:gd name="T87" fmla="*/ 110 h 279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573" h="2793">
                      <a:moveTo>
                        <a:pt x="32" y="756"/>
                      </a:moveTo>
                      <a:lnTo>
                        <a:pt x="176" y="693"/>
                      </a:lnTo>
                      <a:lnTo>
                        <a:pt x="206" y="633"/>
                      </a:lnTo>
                      <a:lnTo>
                        <a:pt x="326" y="693"/>
                      </a:lnTo>
                      <a:lnTo>
                        <a:pt x="441" y="616"/>
                      </a:lnTo>
                      <a:lnTo>
                        <a:pt x="621" y="682"/>
                      </a:lnTo>
                      <a:lnTo>
                        <a:pt x="795" y="646"/>
                      </a:lnTo>
                      <a:lnTo>
                        <a:pt x="921" y="808"/>
                      </a:lnTo>
                      <a:lnTo>
                        <a:pt x="1016" y="873"/>
                      </a:lnTo>
                      <a:lnTo>
                        <a:pt x="1166" y="843"/>
                      </a:lnTo>
                      <a:lnTo>
                        <a:pt x="1269" y="820"/>
                      </a:lnTo>
                      <a:lnTo>
                        <a:pt x="1359" y="718"/>
                      </a:lnTo>
                      <a:lnTo>
                        <a:pt x="1443" y="628"/>
                      </a:lnTo>
                      <a:lnTo>
                        <a:pt x="1587" y="598"/>
                      </a:lnTo>
                      <a:lnTo>
                        <a:pt x="1676" y="663"/>
                      </a:lnTo>
                      <a:lnTo>
                        <a:pt x="1791" y="784"/>
                      </a:lnTo>
                      <a:lnTo>
                        <a:pt x="1827" y="873"/>
                      </a:lnTo>
                      <a:lnTo>
                        <a:pt x="2007" y="934"/>
                      </a:lnTo>
                      <a:lnTo>
                        <a:pt x="2127" y="994"/>
                      </a:lnTo>
                      <a:lnTo>
                        <a:pt x="2187" y="1162"/>
                      </a:lnTo>
                      <a:lnTo>
                        <a:pt x="2187" y="1263"/>
                      </a:lnTo>
                      <a:lnTo>
                        <a:pt x="2211" y="1402"/>
                      </a:lnTo>
                      <a:lnTo>
                        <a:pt x="2211" y="1516"/>
                      </a:lnTo>
                      <a:lnTo>
                        <a:pt x="2247" y="1624"/>
                      </a:lnTo>
                      <a:lnTo>
                        <a:pt x="2289" y="1582"/>
                      </a:lnTo>
                      <a:lnTo>
                        <a:pt x="2367" y="1563"/>
                      </a:lnTo>
                      <a:lnTo>
                        <a:pt x="2391" y="1636"/>
                      </a:lnTo>
                      <a:lnTo>
                        <a:pt x="2367" y="1683"/>
                      </a:lnTo>
                      <a:lnTo>
                        <a:pt x="2349" y="1786"/>
                      </a:lnTo>
                      <a:lnTo>
                        <a:pt x="2433" y="1948"/>
                      </a:lnTo>
                      <a:lnTo>
                        <a:pt x="2565" y="2050"/>
                      </a:lnTo>
                      <a:lnTo>
                        <a:pt x="2637" y="1953"/>
                      </a:lnTo>
                      <a:lnTo>
                        <a:pt x="2715" y="2152"/>
                      </a:lnTo>
                      <a:lnTo>
                        <a:pt x="2835" y="2266"/>
                      </a:lnTo>
                      <a:lnTo>
                        <a:pt x="2883" y="2404"/>
                      </a:lnTo>
                      <a:lnTo>
                        <a:pt x="2907" y="2493"/>
                      </a:lnTo>
                      <a:lnTo>
                        <a:pt x="3057" y="2493"/>
                      </a:lnTo>
                      <a:lnTo>
                        <a:pt x="3147" y="2643"/>
                      </a:lnTo>
                      <a:lnTo>
                        <a:pt x="3237" y="2703"/>
                      </a:lnTo>
                      <a:lnTo>
                        <a:pt x="3177" y="2793"/>
                      </a:lnTo>
                      <a:lnTo>
                        <a:pt x="3267" y="2793"/>
                      </a:lnTo>
                      <a:lnTo>
                        <a:pt x="3369" y="2770"/>
                      </a:lnTo>
                      <a:lnTo>
                        <a:pt x="3387" y="2703"/>
                      </a:lnTo>
                      <a:lnTo>
                        <a:pt x="3477" y="2733"/>
                      </a:lnTo>
                      <a:lnTo>
                        <a:pt x="3537" y="2583"/>
                      </a:lnTo>
                      <a:lnTo>
                        <a:pt x="3495" y="2500"/>
                      </a:lnTo>
                      <a:lnTo>
                        <a:pt x="3549" y="2428"/>
                      </a:lnTo>
                      <a:lnTo>
                        <a:pt x="3573" y="2266"/>
                      </a:lnTo>
                      <a:lnTo>
                        <a:pt x="3573" y="2086"/>
                      </a:lnTo>
                      <a:lnTo>
                        <a:pt x="3537" y="1863"/>
                      </a:lnTo>
                      <a:lnTo>
                        <a:pt x="3387" y="1503"/>
                      </a:lnTo>
                      <a:lnTo>
                        <a:pt x="3117" y="1173"/>
                      </a:lnTo>
                      <a:lnTo>
                        <a:pt x="3027" y="993"/>
                      </a:lnTo>
                      <a:lnTo>
                        <a:pt x="3117" y="993"/>
                      </a:lnTo>
                      <a:lnTo>
                        <a:pt x="3183" y="1096"/>
                      </a:lnTo>
                      <a:lnTo>
                        <a:pt x="3237" y="1198"/>
                      </a:lnTo>
                      <a:lnTo>
                        <a:pt x="3273" y="1198"/>
                      </a:lnTo>
                      <a:lnTo>
                        <a:pt x="3147" y="963"/>
                      </a:lnTo>
                      <a:lnTo>
                        <a:pt x="3021" y="832"/>
                      </a:lnTo>
                      <a:lnTo>
                        <a:pt x="2907" y="723"/>
                      </a:lnTo>
                      <a:lnTo>
                        <a:pt x="2865" y="604"/>
                      </a:lnTo>
                      <a:lnTo>
                        <a:pt x="2787" y="490"/>
                      </a:lnTo>
                      <a:lnTo>
                        <a:pt x="2733" y="370"/>
                      </a:lnTo>
                      <a:lnTo>
                        <a:pt x="2709" y="226"/>
                      </a:lnTo>
                      <a:lnTo>
                        <a:pt x="2637" y="183"/>
                      </a:lnTo>
                      <a:lnTo>
                        <a:pt x="2595" y="262"/>
                      </a:lnTo>
                      <a:lnTo>
                        <a:pt x="2643" y="448"/>
                      </a:lnTo>
                      <a:lnTo>
                        <a:pt x="2547" y="364"/>
                      </a:lnTo>
                      <a:lnTo>
                        <a:pt x="2547" y="213"/>
                      </a:lnTo>
                      <a:lnTo>
                        <a:pt x="2607" y="93"/>
                      </a:lnTo>
                      <a:lnTo>
                        <a:pt x="2609" y="0"/>
                      </a:lnTo>
                      <a:lnTo>
                        <a:pt x="2499" y="55"/>
                      </a:lnTo>
                      <a:lnTo>
                        <a:pt x="2379" y="31"/>
                      </a:lnTo>
                      <a:lnTo>
                        <a:pt x="2325" y="112"/>
                      </a:lnTo>
                      <a:lnTo>
                        <a:pt x="2325" y="184"/>
                      </a:lnTo>
                      <a:lnTo>
                        <a:pt x="2298" y="268"/>
                      </a:lnTo>
                      <a:lnTo>
                        <a:pt x="2246" y="220"/>
                      </a:lnTo>
                      <a:lnTo>
                        <a:pt x="2049" y="249"/>
                      </a:lnTo>
                      <a:lnTo>
                        <a:pt x="1703" y="265"/>
                      </a:lnTo>
                      <a:lnTo>
                        <a:pt x="1430" y="310"/>
                      </a:lnTo>
                      <a:lnTo>
                        <a:pt x="1185" y="333"/>
                      </a:lnTo>
                      <a:lnTo>
                        <a:pt x="1076" y="295"/>
                      </a:lnTo>
                      <a:lnTo>
                        <a:pt x="992" y="220"/>
                      </a:lnTo>
                      <a:lnTo>
                        <a:pt x="653" y="297"/>
                      </a:lnTo>
                      <a:lnTo>
                        <a:pt x="329" y="400"/>
                      </a:lnTo>
                      <a:lnTo>
                        <a:pt x="195" y="414"/>
                      </a:lnTo>
                      <a:lnTo>
                        <a:pt x="2" y="459"/>
                      </a:lnTo>
                      <a:lnTo>
                        <a:pt x="0" y="580"/>
                      </a:lnTo>
                      <a:lnTo>
                        <a:pt x="32" y="756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b="1" kern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5" name="Freeform 33">
                  <a:extLst>
                    <a:ext uri="{FF2B5EF4-FFF2-40B4-BE49-F238E27FC236}">
                      <a16:creationId xmlns:a16="http://schemas.microsoft.com/office/drawing/2014/main" id="{52886589-33BD-4CA5-A00B-3613B5120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7109" y="3895809"/>
                  <a:ext cx="436488" cy="348735"/>
                </a:xfrm>
                <a:custGeom>
                  <a:avLst/>
                  <a:gdLst>
                    <a:gd name="T0" fmla="*/ 0 w 1978"/>
                    <a:gd name="T1" fmla="*/ 68 h 1580"/>
                    <a:gd name="T2" fmla="*/ 67 w 1978"/>
                    <a:gd name="T3" fmla="*/ 37 h 1580"/>
                    <a:gd name="T4" fmla="*/ 114 w 1978"/>
                    <a:gd name="T5" fmla="*/ 23 h 1580"/>
                    <a:gd name="T6" fmla="*/ 150 w 1978"/>
                    <a:gd name="T7" fmla="*/ 13 h 1580"/>
                    <a:gd name="T8" fmla="*/ 182 w 1978"/>
                    <a:gd name="T9" fmla="*/ 17 h 1580"/>
                    <a:gd name="T10" fmla="*/ 199 w 1978"/>
                    <a:gd name="T11" fmla="*/ 34 h 1580"/>
                    <a:gd name="T12" fmla="*/ 234 w 1978"/>
                    <a:gd name="T13" fmla="*/ 23 h 1580"/>
                    <a:gd name="T14" fmla="*/ 279 w 1978"/>
                    <a:gd name="T15" fmla="*/ 0 h 1580"/>
                    <a:gd name="T16" fmla="*/ 325 w 1978"/>
                    <a:gd name="T17" fmla="*/ 40 h 1580"/>
                    <a:gd name="T18" fmla="*/ 364 w 1978"/>
                    <a:gd name="T19" fmla="*/ 63 h 1580"/>
                    <a:gd name="T20" fmla="*/ 375 w 1978"/>
                    <a:gd name="T21" fmla="*/ 85 h 1580"/>
                    <a:gd name="T22" fmla="*/ 359 w 1978"/>
                    <a:gd name="T23" fmla="*/ 119 h 1580"/>
                    <a:gd name="T24" fmla="*/ 330 w 1978"/>
                    <a:gd name="T25" fmla="*/ 148 h 1580"/>
                    <a:gd name="T26" fmla="*/ 330 w 1978"/>
                    <a:gd name="T27" fmla="*/ 176 h 1580"/>
                    <a:gd name="T28" fmla="*/ 307 w 1978"/>
                    <a:gd name="T29" fmla="*/ 193 h 1580"/>
                    <a:gd name="T30" fmla="*/ 296 w 1978"/>
                    <a:gd name="T31" fmla="*/ 222 h 1580"/>
                    <a:gd name="T32" fmla="*/ 273 w 1978"/>
                    <a:gd name="T33" fmla="*/ 249 h 1580"/>
                    <a:gd name="T34" fmla="*/ 247 w 1978"/>
                    <a:gd name="T35" fmla="*/ 246 h 1580"/>
                    <a:gd name="T36" fmla="*/ 237 w 1978"/>
                    <a:gd name="T37" fmla="*/ 257 h 1580"/>
                    <a:gd name="T38" fmla="*/ 234 w 1978"/>
                    <a:gd name="T39" fmla="*/ 275 h 1580"/>
                    <a:gd name="T40" fmla="*/ 230 w 1978"/>
                    <a:gd name="T41" fmla="*/ 300 h 1580"/>
                    <a:gd name="T42" fmla="*/ 206 w 1978"/>
                    <a:gd name="T43" fmla="*/ 274 h 1580"/>
                    <a:gd name="T44" fmla="*/ 178 w 1978"/>
                    <a:gd name="T45" fmla="*/ 249 h 1580"/>
                    <a:gd name="T46" fmla="*/ 184 w 1978"/>
                    <a:gd name="T47" fmla="*/ 232 h 1580"/>
                    <a:gd name="T48" fmla="*/ 145 w 1978"/>
                    <a:gd name="T49" fmla="*/ 198 h 1580"/>
                    <a:gd name="T50" fmla="*/ 118 w 1978"/>
                    <a:gd name="T51" fmla="*/ 185 h 1580"/>
                    <a:gd name="T52" fmla="*/ 99 w 1978"/>
                    <a:gd name="T53" fmla="*/ 166 h 1580"/>
                    <a:gd name="T54" fmla="*/ 75 w 1978"/>
                    <a:gd name="T55" fmla="*/ 152 h 1580"/>
                    <a:gd name="T56" fmla="*/ 48 w 1978"/>
                    <a:gd name="T57" fmla="*/ 141 h 1580"/>
                    <a:gd name="T58" fmla="*/ 43 w 1978"/>
                    <a:gd name="T59" fmla="*/ 122 h 1580"/>
                    <a:gd name="T60" fmla="*/ 21 w 1978"/>
                    <a:gd name="T61" fmla="*/ 114 h 1580"/>
                    <a:gd name="T62" fmla="*/ 8 w 1978"/>
                    <a:gd name="T63" fmla="*/ 95 h 1580"/>
                    <a:gd name="T64" fmla="*/ 0 w 1978"/>
                    <a:gd name="T65" fmla="*/ 68 h 15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978" h="1580">
                      <a:moveTo>
                        <a:pt x="0" y="359"/>
                      </a:moveTo>
                      <a:lnTo>
                        <a:pt x="352" y="195"/>
                      </a:lnTo>
                      <a:lnTo>
                        <a:pt x="599" y="120"/>
                      </a:lnTo>
                      <a:lnTo>
                        <a:pt x="793" y="67"/>
                      </a:lnTo>
                      <a:lnTo>
                        <a:pt x="960" y="90"/>
                      </a:lnTo>
                      <a:lnTo>
                        <a:pt x="1050" y="180"/>
                      </a:lnTo>
                      <a:lnTo>
                        <a:pt x="1233" y="123"/>
                      </a:lnTo>
                      <a:lnTo>
                        <a:pt x="1470" y="0"/>
                      </a:lnTo>
                      <a:lnTo>
                        <a:pt x="1714" y="211"/>
                      </a:lnTo>
                      <a:lnTo>
                        <a:pt x="1921" y="330"/>
                      </a:lnTo>
                      <a:lnTo>
                        <a:pt x="1978" y="450"/>
                      </a:lnTo>
                      <a:lnTo>
                        <a:pt x="1891" y="629"/>
                      </a:lnTo>
                      <a:lnTo>
                        <a:pt x="1741" y="779"/>
                      </a:lnTo>
                      <a:lnTo>
                        <a:pt x="1741" y="929"/>
                      </a:lnTo>
                      <a:lnTo>
                        <a:pt x="1621" y="1019"/>
                      </a:lnTo>
                      <a:lnTo>
                        <a:pt x="1561" y="1169"/>
                      </a:lnTo>
                      <a:lnTo>
                        <a:pt x="1441" y="1309"/>
                      </a:lnTo>
                      <a:lnTo>
                        <a:pt x="1305" y="1297"/>
                      </a:lnTo>
                      <a:lnTo>
                        <a:pt x="1249" y="1353"/>
                      </a:lnTo>
                      <a:lnTo>
                        <a:pt x="1233" y="1449"/>
                      </a:lnTo>
                      <a:lnTo>
                        <a:pt x="1211" y="1580"/>
                      </a:lnTo>
                      <a:lnTo>
                        <a:pt x="1088" y="1442"/>
                      </a:lnTo>
                      <a:lnTo>
                        <a:pt x="941" y="1311"/>
                      </a:lnTo>
                      <a:lnTo>
                        <a:pt x="971" y="1220"/>
                      </a:lnTo>
                      <a:lnTo>
                        <a:pt x="765" y="1042"/>
                      </a:lnTo>
                      <a:lnTo>
                        <a:pt x="621" y="973"/>
                      </a:lnTo>
                      <a:lnTo>
                        <a:pt x="521" y="874"/>
                      </a:lnTo>
                      <a:lnTo>
                        <a:pt x="397" y="798"/>
                      </a:lnTo>
                      <a:lnTo>
                        <a:pt x="253" y="742"/>
                      </a:lnTo>
                      <a:lnTo>
                        <a:pt x="228" y="641"/>
                      </a:lnTo>
                      <a:lnTo>
                        <a:pt x="109" y="598"/>
                      </a:lnTo>
                      <a:lnTo>
                        <a:pt x="43" y="500"/>
                      </a:lnTo>
                      <a:lnTo>
                        <a:pt x="0" y="359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6" name="Freeform 34">
                  <a:extLst>
                    <a:ext uri="{FF2B5EF4-FFF2-40B4-BE49-F238E27FC236}">
                      <a16:creationId xmlns:a16="http://schemas.microsoft.com/office/drawing/2014/main" id="{23E8474A-6301-4B57-8A71-8B9186CEE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0023" y="3611009"/>
                  <a:ext cx="754252" cy="387096"/>
                </a:xfrm>
                <a:custGeom>
                  <a:avLst/>
                  <a:gdLst>
                    <a:gd name="T0" fmla="*/ 0 w 3422"/>
                    <a:gd name="T1" fmla="*/ 333 h 1760"/>
                    <a:gd name="T2" fmla="*/ 32 w 3422"/>
                    <a:gd name="T3" fmla="*/ 329 h 1760"/>
                    <a:gd name="T4" fmla="*/ 70 w 3422"/>
                    <a:gd name="T5" fmla="*/ 317 h 1760"/>
                    <a:gd name="T6" fmla="*/ 92 w 3422"/>
                    <a:gd name="T7" fmla="*/ 314 h 1760"/>
                    <a:gd name="T8" fmla="*/ 161 w 3422"/>
                    <a:gd name="T9" fmla="*/ 282 h 1760"/>
                    <a:gd name="T10" fmla="*/ 205 w 3422"/>
                    <a:gd name="T11" fmla="*/ 268 h 1760"/>
                    <a:gd name="T12" fmla="*/ 243 w 3422"/>
                    <a:gd name="T13" fmla="*/ 258 h 1760"/>
                    <a:gd name="T14" fmla="*/ 275 w 3422"/>
                    <a:gd name="T15" fmla="*/ 262 h 1760"/>
                    <a:gd name="T16" fmla="*/ 292 w 3422"/>
                    <a:gd name="T17" fmla="*/ 280 h 1760"/>
                    <a:gd name="T18" fmla="*/ 327 w 3422"/>
                    <a:gd name="T19" fmla="*/ 268 h 1760"/>
                    <a:gd name="T20" fmla="*/ 371 w 3422"/>
                    <a:gd name="T21" fmla="*/ 246 h 1760"/>
                    <a:gd name="T22" fmla="*/ 418 w 3422"/>
                    <a:gd name="T23" fmla="*/ 286 h 1760"/>
                    <a:gd name="T24" fmla="*/ 457 w 3422"/>
                    <a:gd name="T25" fmla="*/ 308 h 1760"/>
                    <a:gd name="T26" fmla="*/ 467 w 3422"/>
                    <a:gd name="T27" fmla="*/ 331 h 1760"/>
                    <a:gd name="T28" fmla="*/ 506 w 3422"/>
                    <a:gd name="T29" fmla="*/ 301 h 1760"/>
                    <a:gd name="T30" fmla="*/ 525 w 3422"/>
                    <a:gd name="T31" fmla="*/ 276 h 1760"/>
                    <a:gd name="T32" fmla="*/ 537 w 3422"/>
                    <a:gd name="T33" fmla="*/ 246 h 1760"/>
                    <a:gd name="T34" fmla="*/ 554 w 3422"/>
                    <a:gd name="T35" fmla="*/ 217 h 1760"/>
                    <a:gd name="T36" fmla="*/ 582 w 3422"/>
                    <a:gd name="T37" fmla="*/ 202 h 1760"/>
                    <a:gd name="T38" fmla="*/ 603 w 3422"/>
                    <a:gd name="T39" fmla="*/ 187 h 1760"/>
                    <a:gd name="T40" fmla="*/ 614 w 3422"/>
                    <a:gd name="T41" fmla="*/ 176 h 1760"/>
                    <a:gd name="T42" fmla="*/ 603 w 3422"/>
                    <a:gd name="T43" fmla="*/ 165 h 1760"/>
                    <a:gd name="T44" fmla="*/ 568 w 3422"/>
                    <a:gd name="T45" fmla="*/ 182 h 1760"/>
                    <a:gd name="T46" fmla="*/ 563 w 3422"/>
                    <a:gd name="T47" fmla="*/ 165 h 1760"/>
                    <a:gd name="T48" fmla="*/ 582 w 3422"/>
                    <a:gd name="T49" fmla="*/ 160 h 1760"/>
                    <a:gd name="T50" fmla="*/ 592 w 3422"/>
                    <a:gd name="T51" fmla="*/ 148 h 1760"/>
                    <a:gd name="T52" fmla="*/ 591 w 3422"/>
                    <a:gd name="T53" fmla="*/ 125 h 1760"/>
                    <a:gd name="T54" fmla="*/ 625 w 3422"/>
                    <a:gd name="T55" fmla="*/ 114 h 1760"/>
                    <a:gd name="T56" fmla="*/ 645 w 3422"/>
                    <a:gd name="T57" fmla="*/ 90 h 1760"/>
                    <a:gd name="T58" fmla="*/ 648 w 3422"/>
                    <a:gd name="T59" fmla="*/ 68 h 1760"/>
                    <a:gd name="T60" fmla="*/ 625 w 3422"/>
                    <a:gd name="T61" fmla="*/ 45 h 1760"/>
                    <a:gd name="T62" fmla="*/ 620 w 3422"/>
                    <a:gd name="T63" fmla="*/ 68 h 1760"/>
                    <a:gd name="T64" fmla="*/ 602 w 3422"/>
                    <a:gd name="T65" fmla="*/ 63 h 1760"/>
                    <a:gd name="T66" fmla="*/ 570 w 3422"/>
                    <a:gd name="T67" fmla="*/ 70 h 1760"/>
                    <a:gd name="T68" fmla="*/ 551 w 3422"/>
                    <a:gd name="T69" fmla="*/ 51 h 1760"/>
                    <a:gd name="T70" fmla="*/ 564 w 3422"/>
                    <a:gd name="T71" fmla="*/ 39 h 1760"/>
                    <a:gd name="T72" fmla="*/ 586 w 3422"/>
                    <a:gd name="T73" fmla="*/ 49 h 1760"/>
                    <a:gd name="T74" fmla="*/ 599 w 3422"/>
                    <a:gd name="T75" fmla="*/ 34 h 1760"/>
                    <a:gd name="T76" fmla="*/ 620 w 3422"/>
                    <a:gd name="T77" fmla="*/ 28 h 1760"/>
                    <a:gd name="T78" fmla="*/ 591 w 3422"/>
                    <a:gd name="T79" fmla="*/ 0 h 1760"/>
                    <a:gd name="T80" fmla="*/ 554 w 3422"/>
                    <a:gd name="T81" fmla="*/ 17 h 1760"/>
                    <a:gd name="T82" fmla="*/ 512 w 3422"/>
                    <a:gd name="T83" fmla="*/ 23 h 1760"/>
                    <a:gd name="T84" fmla="*/ 351 w 3422"/>
                    <a:gd name="T85" fmla="*/ 70 h 1760"/>
                    <a:gd name="T86" fmla="*/ 280 w 3422"/>
                    <a:gd name="T87" fmla="*/ 101 h 1760"/>
                    <a:gd name="T88" fmla="*/ 178 w 3422"/>
                    <a:gd name="T89" fmla="*/ 129 h 1760"/>
                    <a:gd name="T90" fmla="*/ 178 w 3422"/>
                    <a:gd name="T91" fmla="*/ 151 h 1760"/>
                    <a:gd name="T92" fmla="*/ 165 w 3422"/>
                    <a:gd name="T93" fmla="*/ 169 h 1760"/>
                    <a:gd name="T94" fmla="*/ 97 w 3422"/>
                    <a:gd name="T95" fmla="*/ 202 h 1760"/>
                    <a:gd name="T96" fmla="*/ 103 w 3422"/>
                    <a:gd name="T97" fmla="*/ 220 h 1760"/>
                    <a:gd name="T98" fmla="*/ 32 w 3422"/>
                    <a:gd name="T99" fmla="*/ 275 h 1760"/>
                    <a:gd name="T100" fmla="*/ 18 w 3422"/>
                    <a:gd name="T101" fmla="*/ 300 h 1760"/>
                    <a:gd name="T102" fmla="*/ 1 w 3422"/>
                    <a:gd name="T103" fmla="*/ 305 h 1760"/>
                    <a:gd name="T104" fmla="*/ 0 w 3422"/>
                    <a:gd name="T105" fmla="*/ 333 h 17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3422" h="1760">
                      <a:moveTo>
                        <a:pt x="0" y="1760"/>
                      </a:moveTo>
                      <a:lnTo>
                        <a:pt x="168" y="1738"/>
                      </a:lnTo>
                      <a:lnTo>
                        <a:pt x="369" y="1675"/>
                      </a:lnTo>
                      <a:lnTo>
                        <a:pt x="487" y="1657"/>
                      </a:lnTo>
                      <a:lnTo>
                        <a:pt x="848" y="1490"/>
                      </a:lnTo>
                      <a:lnTo>
                        <a:pt x="1082" y="1419"/>
                      </a:lnTo>
                      <a:lnTo>
                        <a:pt x="1283" y="1365"/>
                      </a:lnTo>
                      <a:lnTo>
                        <a:pt x="1452" y="1386"/>
                      </a:lnTo>
                      <a:lnTo>
                        <a:pt x="1542" y="1478"/>
                      </a:lnTo>
                      <a:lnTo>
                        <a:pt x="1726" y="1418"/>
                      </a:lnTo>
                      <a:lnTo>
                        <a:pt x="1961" y="1298"/>
                      </a:lnTo>
                      <a:lnTo>
                        <a:pt x="2209" y="1511"/>
                      </a:lnTo>
                      <a:lnTo>
                        <a:pt x="2411" y="1626"/>
                      </a:lnTo>
                      <a:lnTo>
                        <a:pt x="2468" y="1748"/>
                      </a:lnTo>
                      <a:lnTo>
                        <a:pt x="2672" y="1590"/>
                      </a:lnTo>
                      <a:lnTo>
                        <a:pt x="2772" y="1460"/>
                      </a:lnTo>
                      <a:lnTo>
                        <a:pt x="2836" y="1300"/>
                      </a:lnTo>
                      <a:lnTo>
                        <a:pt x="2924" y="1148"/>
                      </a:lnTo>
                      <a:lnTo>
                        <a:pt x="3076" y="1068"/>
                      </a:lnTo>
                      <a:lnTo>
                        <a:pt x="3182" y="990"/>
                      </a:lnTo>
                      <a:lnTo>
                        <a:pt x="3244" y="932"/>
                      </a:lnTo>
                      <a:lnTo>
                        <a:pt x="3182" y="870"/>
                      </a:lnTo>
                      <a:lnTo>
                        <a:pt x="3002" y="960"/>
                      </a:lnTo>
                      <a:lnTo>
                        <a:pt x="2972" y="870"/>
                      </a:lnTo>
                      <a:lnTo>
                        <a:pt x="3076" y="844"/>
                      </a:lnTo>
                      <a:lnTo>
                        <a:pt x="3124" y="780"/>
                      </a:lnTo>
                      <a:lnTo>
                        <a:pt x="3122" y="660"/>
                      </a:lnTo>
                      <a:lnTo>
                        <a:pt x="3302" y="600"/>
                      </a:lnTo>
                      <a:lnTo>
                        <a:pt x="3404" y="476"/>
                      </a:lnTo>
                      <a:lnTo>
                        <a:pt x="3422" y="360"/>
                      </a:lnTo>
                      <a:lnTo>
                        <a:pt x="3302" y="240"/>
                      </a:lnTo>
                      <a:lnTo>
                        <a:pt x="3272" y="360"/>
                      </a:lnTo>
                      <a:lnTo>
                        <a:pt x="3180" y="332"/>
                      </a:lnTo>
                      <a:lnTo>
                        <a:pt x="3012" y="372"/>
                      </a:lnTo>
                      <a:lnTo>
                        <a:pt x="2912" y="270"/>
                      </a:lnTo>
                      <a:lnTo>
                        <a:pt x="2980" y="204"/>
                      </a:lnTo>
                      <a:lnTo>
                        <a:pt x="3092" y="260"/>
                      </a:lnTo>
                      <a:lnTo>
                        <a:pt x="3164" y="180"/>
                      </a:lnTo>
                      <a:lnTo>
                        <a:pt x="3272" y="150"/>
                      </a:lnTo>
                      <a:lnTo>
                        <a:pt x="3122" y="0"/>
                      </a:lnTo>
                      <a:lnTo>
                        <a:pt x="2924" y="92"/>
                      </a:lnTo>
                      <a:lnTo>
                        <a:pt x="2702" y="120"/>
                      </a:lnTo>
                      <a:lnTo>
                        <a:pt x="1852" y="372"/>
                      </a:lnTo>
                      <a:lnTo>
                        <a:pt x="1477" y="532"/>
                      </a:lnTo>
                      <a:lnTo>
                        <a:pt x="939" y="683"/>
                      </a:lnTo>
                      <a:lnTo>
                        <a:pt x="942" y="797"/>
                      </a:lnTo>
                      <a:lnTo>
                        <a:pt x="871" y="892"/>
                      </a:lnTo>
                      <a:lnTo>
                        <a:pt x="513" y="1070"/>
                      </a:lnTo>
                      <a:lnTo>
                        <a:pt x="545" y="1164"/>
                      </a:lnTo>
                      <a:lnTo>
                        <a:pt x="171" y="1451"/>
                      </a:lnTo>
                      <a:lnTo>
                        <a:pt x="93" y="1583"/>
                      </a:lnTo>
                      <a:lnTo>
                        <a:pt x="3" y="1614"/>
                      </a:lnTo>
                      <a:lnTo>
                        <a:pt x="0" y="1760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7" name="Freeform 35">
                  <a:extLst>
                    <a:ext uri="{FF2B5EF4-FFF2-40B4-BE49-F238E27FC236}">
                      <a16:creationId xmlns:a16="http://schemas.microsoft.com/office/drawing/2014/main" id="{802FFF01-6554-4367-A1CA-3B5E88E38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1127" y="3023971"/>
                  <a:ext cx="510982" cy="371984"/>
                </a:xfrm>
                <a:custGeom>
                  <a:avLst/>
                  <a:gdLst>
                    <a:gd name="T0" fmla="*/ 0 w 2320"/>
                    <a:gd name="T1" fmla="*/ 115 h 1689"/>
                    <a:gd name="T2" fmla="*/ 21 w 2320"/>
                    <a:gd name="T3" fmla="*/ 97 h 1689"/>
                    <a:gd name="T4" fmla="*/ 45 w 2320"/>
                    <a:gd name="T5" fmla="*/ 98 h 1689"/>
                    <a:gd name="T6" fmla="*/ 118 w 2320"/>
                    <a:gd name="T7" fmla="*/ 74 h 1689"/>
                    <a:gd name="T8" fmla="*/ 226 w 2320"/>
                    <a:gd name="T9" fmla="*/ 38 h 1689"/>
                    <a:gd name="T10" fmla="*/ 350 w 2320"/>
                    <a:gd name="T11" fmla="*/ 0 h 1689"/>
                    <a:gd name="T12" fmla="*/ 399 w 2320"/>
                    <a:gd name="T13" fmla="*/ 33 h 1689"/>
                    <a:gd name="T14" fmla="*/ 417 w 2320"/>
                    <a:gd name="T15" fmla="*/ 41 h 1689"/>
                    <a:gd name="T16" fmla="*/ 402 w 2320"/>
                    <a:gd name="T17" fmla="*/ 64 h 1689"/>
                    <a:gd name="T18" fmla="*/ 392 w 2320"/>
                    <a:gd name="T19" fmla="*/ 92 h 1689"/>
                    <a:gd name="T20" fmla="*/ 412 w 2320"/>
                    <a:gd name="T21" fmla="*/ 124 h 1689"/>
                    <a:gd name="T22" fmla="*/ 438 w 2320"/>
                    <a:gd name="T23" fmla="*/ 143 h 1689"/>
                    <a:gd name="T24" fmla="*/ 439 w 2320"/>
                    <a:gd name="T25" fmla="*/ 159 h 1689"/>
                    <a:gd name="T26" fmla="*/ 429 w 2320"/>
                    <a:gd name="T27" fmla="*/ 177 h 1689"/>
                    <a:gd name="T28" fmla="*/ 422 w 2320"/>
                    <a:gd name="T29" fmla="*/ 196 h 1689"/>
                    <a:gd name="T30" fmla="*/ 408 w 2320"/>
                    <a:gd name="T31" fmla="*/ 211 h 1689"/>
                    <a:gd name="T32" fmla="*/ 386 w 2320"/>
                    <a:gd name="T33" fmla="*/ 213 h 1689"/>
                    <a:gd name="T34" fmla="*/ 374 w 2320"/>
                    <a:gd name="T35" fmla="*/ 221 h 1689"/>
                    <a:gd name="T36" fmla="*/ 362 w 2320"/>
                    <a:gd name="T37" fmla="*/ 225 h 1689"/>
                    <a:gd name="T38" fmla="*/ 338 w 2320"/>
                    <a:gd name="T39" fmla="*/ 224 h 1689"/>
                    <a:gd name="T40" fmla="*/ 325 w 2320"/>
                    <a:gd name="T41" fmla="*/ 225 h 1689"/>
                    <a:gd name="T42" fmla="*/ 298 w 2320"/>
                    <a:gd name="T43" fmla="*/ 237 h 1689"/>
                    <a:gd name="T44" fmla="*/ 277 w 2320"/>
                    <a:gd name="T45" fmla="*/ 242 h 1689"/>
                    <a:gd name="T46" fmla="*/ 262 w 2320"/>
                    <a:gd name="T47" fmla="*/ 259 h 1689"/>
                    <a:gd name="T48" fmla="*/ 229 w 2320"/>
                    <a:gd name="T49" fmla="*/ 265 h 1689"/>
                    <a:gd name="T50" fmla="*/ 204 w 2320"/>
                    <a:gd name="T51" fmla="*/ 274 h 1689"/>
                    <a:gd name="T52" fmla="*/ 164 w 2320"/>
                    <a:gd name="T53" fmla="*/ 285 h 1689"/>
                    <a:gd name="T54" fmla="*/ 130 w 2320"/>
                    <a:gd name="T55" fmla="*/ 297 h 1689"/>
                    <a:gd name="T56" fmla="*/ 113 w 2320"/>
                    <a:gd name="T57" fmla="*/ 297 h 1689"/>
                    <a:gd name="T58" fmla="*/ 93 w 2320"/>
                    <a:gd name="T59" fmla="*/ 313 h 1689"/>
                    <a:gd name="T60" fmla="*/ 56 w 2320"/>
                    <a:gd name="T61" fmla="*/ 320 h 1689"/>
                    <a:gd name="T62" fmla="*/ 44 w 2320"/>
                    <a:gd name="T63" fmla="*/ 300 h 1689"/>
                    <a:gd name="T64" fmla="*/ 39 w 2320"/>
                    <a:gd name="T65" fmla="*/ 248 h 1689"/>
                    <a:gd name="T66" fmla="*/ 26 w 2320"/>
                    <a:gd name="T67" fmla="*/ 252 h 1689"/>
                    <a:gd name="T68" fmla="*/ 23 w 2320"/>
                    <a:gd name="T69" fmla="*/ 196 h 1689"/>
                    <a:gd name="T70" fmla="*/ 0 w 2320"/>
                    <a:gd name="T71" fmla="*/ 115 h 168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320" h="1689">
                      <a:moveTo>
                        <a:pt x="0" y="606"/>
                      </a:moveTo>
                      <a:lnTo>
                        <a:pt x="112" y="510"/>
                      </a:lnTo>
                      <a:lnTo>
                        <a:pt x="238" y="516"/>
                      </a:lnTo>
                      <a:lnTo>
                        <a:pt x="622" y="390"/>
                      </a:lnTo>
                      <a:lnTo>
                        <a:pt x="1192" y="198"/>
                      </a:lnTo>
                      <a:lnTo>
                        <a:pt x="1852" y="0"/>
                      </a:lnTo>
                      <a:lnTo>
                        <a:pt x="2110" y="174"/>
                      </a:lnTo>
                      <a:lnTo>
                        <a:pt x="2206" y="216"/>
                      </a:lnTo>
                      <a:lnTo>
                        <a:pt x="2122" y="336"/>
                      </a:lnTo>
                      <a:lnTo>
                        <a:pt x="2071" y="486"/>
                      </a:lnTo>
                      <a:lnTo>
                        <a:pt x="2176" y="654"/>
                      </a:lnTo>
                      <a:lnTo>
                        <a:pt x="2314" y="756"/>
                      </a:lnTo>
                      <a:lnTo>
                        <a:pt x="2320" y="840"/>
                      </a:lnTo>
                      <a:lnTo>
                        <a:pt x="2266" y="935"/>
                      </a:lnTo>
                      <a:lnTo>
                        <a:pt x="2230" y="1037"/>
                      </a:lnTo>
                      <a:lnTo>
                        <a:pt x="2156" y="1115"/>
                      </a:lnTo>
                      <a:lnTo>
                        <a:pt x="2042" y="1125"/>
                      </a:lnTo>
                      <a:lnTo>
                        <a:pt x="1978" y="1167"/>
                      </a:lnTo>
                      <a:lnTo>
                        <a:pt x="1912" y="1189"/>
                      </a:lnTo>
                      <a:lnTo>
                        <a:pt x="1786" y="1181"/>
                      </a:lnTo>
                      <a:lnTo>
                        <a:pt x="1718" y="1187"/>
                      </a:lnTo>
                      <a:lnTo>
                        <a:pt x="1574" y="1251"/>
                      </a:lnTo>
                      <a:lnTo>
                        <a:pt x="1462" y="1275"/>
                      </a:lnTo>
                      <a:lnTo>
                        <a:pt x="1382" y="1367"/>
                      </a:lnTo>
                      <a:lnTo>
                        <a:pt x="1208" y="1397"/>
                      </a:lnTo>
                      <a:lnTo>
                        <a:pt x="1080" y="1445"/>
                      </a:lnTo>
                      <a:lnTo>
                        <a:pt x="866" y="1505"/>
                      </a:lnTo>
                      <a:lnTo>
                        <a:pt x="687" y="1568"/>
                      </a:lnTo>
                      <a:lnTo>
                        <a:pt x="597" y="1568"/>
                      </a:lnTo>
                      <a:lnTo>
                        <a:pt x="489" y="1653"/>
                      </a:lnTo>
                      <a:lnTo>
                        <a:pt x="297" y="1689"/>
                      </a:lnTo>
                      <a:lnTo>
                        <a:pt x="234" y="1581"/>
                      </a:lnTo>
                      <a:lnTo>
                        <a:pt x="208" y="1307"/>
                      </a:lnTo>
                      <a:lnTo>
                        <a:pt x="136" y="1329"/>
                      </a:lnTo>
                      <a:lnTo>
                        <a:pt x="122" y="1035"/>
                      </a:lnTo>
                      <a:lnTo>
                        <a:pt x="0" y="60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8" name="Freeform 36">
                  <a:extLst>
                    <a:ext uri="{FF2B5EF4-FFF2-40B4-BE49-F238E27FC236}">
                      <a16:creationId xmlns:a16="http://schemas.microsoft.com/office/drawing/2014/main" id="{5DED0BAF-56ED-40AD-AFFC-DB321C3CD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4406" y="2646174"/>
                  <a:ext cx="573837" cy="490555"/>
                </a:xfrm>
                <a:custGeom>
                  <a:avLst/>
                  <a:gdLst>
                    <a:gd name="T0" fmla="*/ 0 w 2597"/>
                    <a:gd name="T1" fmla="*/ 421 h 2224"/>
                    <a:gd name="T2" fmla="*/ 24 w 2597"/>
                    <a:gd name="T3" fmla="*/ 422 h 2224"/>
                    <a:gd name="T4" fmla="*/ 207 w 2597"/>
                    <a:gd name="T5" fmla="*/ 361 h 2224"/>
                    <a:gd name="T6" fmla="*/ 330 w 2597"/>
                    <a:gd name="T7" fmla="*/ 324 h 2224"/>
                    <a:gd name="T8" fmla="*/ 380 w 2597"/>
                    <a:gd name="T9" fmla="*/ 357 h 2224"/>
                    <a:gd name="T10" fmla="*/ 398 w 2597"/>
                    <a:gd name="T11" fmla="*/ 365 h 2224"/>
                    <a:gd name="T12" fmla="*/ 436 w 2597"/>
                    <a:gd name="T13" fmla="*/ 367 h 2224"/>
                    <a:gd name="T14" fmla="*/ 474 w 2597"/>
                    <a:gd name="T15" fmla="*/ 373 h 2224"/>
                    <a:gd name="T16" fmla="*/ 493 w 2597"/>
                    <a:gd name="T17" fmla="*/ 346 h 2224"/>
                    <a:gd name="T18" fmla="*/ 483 w 2597"/>
                    <a:gd name="T19" fmla="*/ 334 h 2224"/>
                    <a:gd name="T20" fmla="*/ 482 w 2597"/>
                    <a:gd name="T21" fmla="*/ 314 h 2224"/>
                    <a:gd name="T22" fmla="*/ 465 w 2597"/>
                    <a:gd name="T23" fmla="*/ 301 h 2224"/>
                    <a:gd name="T24" fmla="*/ 459 w 2597"/>
                    <a:gd name="T25" fmla="*/ 278 h 2224"/>
                    <a:gd name="T26" fmla="*/ 454 w 2597"/>
                    <a:gd name="T27" fmla="*/ 241 h 2224"/>
                    <a:gd name="T28" fmla="*/ 447 w 2597"/>
                    <a:gd name="T29" fmla="*/ 198 h 2224"/>
                    <a:gd name="T30" fmla="*/ 439 w 2597"/>
                    <a:gd name="T31" fmla="*/ 170 h 2224"/>
                    <a:gd name="T32" fmla="*/ 433 w 2597"/>
                    <a:gd name="T33" fmla="*/ 132 h 2224"/>
                    <a:gd name="T34" fmla="*/ 396 w 2597"/>
                    <a:gd name="T35" fmla="*/ 73 h 2224"/>
                    <a:gd name="T36" fmla="*/ 385 w 2597"/>
                    <a:gd name="T37" fmla="*/ 28 h 2224"/>
                    <a:gd name="T38" fmla="*/ 377 w 2597"/>
                    <a:gd name="T39" fmla="*/ 11 h 2224"/>
                    <a:gd name="T40" fmla="*/ 362 w 2597"/>
                    <a:gd name="T41" fmla="*/ 0 h 2224"/>
                    <a:gd name="T42" fmla="*/ 351 w 2597"/>
                    <a:gd name="T43" fmla="*/ 11 h 2224"/>
                    <a:gd name="T44" fmla="*/ 328 w 2597"/>
                    <a:gd name="T45" fmla="*/ 16 h 2224"/>
                    <a:gd name="T46" fmla="*/ 301 w 2597"/>
                    <a:gd name="T47" fmla="*/ 29 h 2224"/>
                    <a:gd name="T48" fmla="*/ 260 w 2597"/>
                    <a:gd name="T49" fmla="*/ 39 h 2224"/>
                    <a:gd name="T50" fmla="*/ 243 w 2597"/>
                    <a:gd name="T51" fmla="*/ 61 h 2224"/>
                    <a:gd name="T52" fmla="*/ 225 w 2597"/>
                    <a:gd name="T53" fmla="*/ 85 h 2224"/>
                    <a:gd name="T54" fmla="*/ 227 w 2597"/>
                    <a:gd name="T55" fmla="*/ 108 h 2224"/>
                    <a:gd name="T56" fmla="*/ 233 w 2597"/>
                    <a:gd name="T57" fmla="*/ 123 h 2224"/>
                    <a:gd name="T58" fmla="*/ 197 w 2597"/>
                    <a:gd name="T59" fmla="*/ 159 h 2224"/>
                    <a:gd name="T60" fmla="*/ 211 w 2597"/>
                    <a:gd name="T61" fmla="*/ 165 h 2224"/>
                    <a:gd name="T62" fmla="*/ 225 w 2597"/>
                    <a:gd name="T63" fmla="*/ 159 h 2224"/>
                    <a:gd name="T64" fmla="*/ 228 w 2597"/>
                    <a:gd name="T65" fmla="*/ 173 h 2224"/>
                    <a:gd name="T66" fmla="*/ 214 w 2597"/>
                    <a:gd name="T67" fmla="*/ 187 h 2224"/>
                    <a:gd name="T68" fmla="*/ 237 w 2597"/>
                    <a:gd name="T69" fmla="*/ 198 h 2224"/>
                    <a:gd name="T70" fmla="*/ 242 w 2597"/>
                    <a:gd name="T71" fmla="*/ 216 h 2224"/>
                    <a:gd name="T72" fmla="*/ 213 w 2597"/>
                    <a:gd name="T73" fmla="*/ 225 h 2224"/>
                    <a:gd name="T74" fmla="*/ 183 w 2597"/>
                    <a:gd name="T75" fmla="*/ 243 h 2224"/>
                    <a:gd name="T76" fmla="*/ 151 w 2597"/>
                    <a:gd name="T77" fmla="*/ 267 h 2224"/>
                    <a:gd name="T78" fmla="*/ 120 w 2597"/>
                    <a:gd name="T79" fmla="*/ 261 h 2224"/>
                    <a:gd name="T80" fmla="*/ 88 w 2597"/>
                    <a:gd name="T81" fmla="*/ 273 h 2224"/>
                    <a:gd name="T82" fmla="*/ 60 w 2597"/>
                    <a:gd name="T83" fmla="*/ 291 h 2224"/>
                    <a:gd name="T84" fmla="*/ 58 w 2597"/>
                    <a:gd name="T85" fmla="*/ 310 h 2224"/>
                    <a:gd name="T86" fmla="*/ 77 w 2597"/>
                    <a:gd name="T87" fmla="*/ 329 h 2224"/>
                    <a:gd name="T88" fmla="*/ 76 w 2597"/>
                    <a:gd name="T89" fmla="*/ 351 h 2224"/>
                    <a:gd name="T90" fmla="*/ 60 w 2597"/>
                    <a:gd name="T91" fmla="*/ 369 h 2224"/>
                    <a:gd name="T92" fmla="*/ 0 w 2597"/>
                    <a:gd name="T93" fmla="*/ 421 h 222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597" h="2224">
                      <a:moveTo>
                        <a:pt x="0" y="2218"/>
                      </a:moveTo>
                      <a:lnTo>
                        <a:pt x="128" y="2224"/>
                      </a:lnTo>
                      <a:lnTo>
                        <a:pt x="1088" y="1905"/>
                      </a:lnTo>
                      <a:lnTo>
                        <a:pt x="1737" y="1708"/>
                      </a:lnTo>
                      <a:lnTo>
                        <a:pt x="2003" y="1884"/>
                      </a:lnTo>
                      <a:lnTo>
                        <a:pt x="2094" y="1924"/>
                      </a:lnTo>
                      <a:lnTo>
                        <a:pt x="2298" y="1936"/>
                      </a:lnTo>
                      <a:lnTo>
                        <a:pt x="2498" y="1968"/>
                      </a:lnTo>
                      <a:lnTo>
                        <a:pt x="2597" y="1826"/>
                      </a:lnTo>
                      <a:lnTo>
                        <a:pt x="2546" y="1760"/>
                      </a:lnTo>
                      <a:lnTo>
                        <a:pt x="2538" y="1656"/>
                      </a:lnTo>
                      <a:lnTo>
                        <a:pt x="2450" y="1584"/>
                      </a:lnTo>
                      <a:lnTo>
                        <a:pt x="2417" y="1466"/>
                      </a:lnTo>
                      <a:lnTo>
                        <a:pt x="2394" y="1272"/>
                      </a:lnTo>
                      <a:lnTo>
                        <a:pt x="2357" y="1046"/>
                      </a:lnTo>
                      <a:lnTo>
                        <a:pt x="2314" y="896"/>
                      </a:lnTo>
                      <a:lnTo>
                        <a:pt x="2282" y="696"/>
                      </a:lnTo>
                      <a:lnTo>
                        <a:pt x="2087" y="386"/>
                      </a:lnTo>
                      <a:lnTo>
                        <a:pt x="2027" y="146"/>
                      </a:lnTo>
                      <a:lnTo>
                        <a:pt x="1986" y="56"/>
                      </a:lnTo>
                      <a:lnTo>
                        <a:pt x="1906" y="0"/>
                      </a:lnTo>
                      <a:lnTo>
                        <a:pt x="1847" y="56"/>
                      </a:lnTo>
                      <a:lnTo>
                        <a:pt x="1727" y="86"/>
                      </a:lnTo>
                      <a:lnTo>
                        <a:pt x="1586" y="152"/>
                      </a:lnTo>
                      <a:lnTo>
                        <a:pt x="1367" y="206"/>
                      </a:lnTo>
                      <a:lnTo>
                        <a:pt x="1282" y="320"/>
                      </a:lnTo>
                      <a:lnTo>
                        <a:pt x="1186" y="446"/>
                      </a:lnTo>
                      <a:lnTo>
                        <a:pt x="1194" y="568"/>
                      </a:lnTo>
                      <a:lnTo>
                        <a:pt x="1226" y="648"/>
                      </a:lnTo>
                      <a:lnTo>
                        <a:pt x="1036" y="836"/>
                      </a:lnTo>
                      <a:lnTo>
                        <a:pt x="1114" y="872"/>
                      </a:lnTo>
                      <a:lnTo>
                        <a:pt x="1186" y="836"/>
                      </a:lnTo>
                      <a:lnTo>
                        <a:pt x="1202" y="912"/>
                      </a:lnTo>
                      <a:lnTo>
                        <a:pt x="1126" y="986"/>
                      </a:lnTo>
                      <a:lnTo>
                        <a:pt x="1247" y="1046"/>
                      </a:lnTo>
                      <a:lnTo>
                        <a:pt x="1277" y="1136"/>
                      </a:lnTo>
                      <a:lnTo>
                        <a:pt x="1122" y="1184"/>
                      </a:lnTo>
                      <a:lnTo>
                        <a:pt x="962" y="1280"/>
                      </a:lnTo>
                      <a:lnTo>
                        <a:pt x="796" y="1406"/>
                      </a:lnTo>
                      <a:lnTo>
                        <a:pt x="634" y="1376"/>
                      </a:lnTo>
                      <a:lnTo>
                        <a:pt x="466" y="1440"/>
                      </a:lnTo>
                      <a:lnTo>
                        <a:pt x="314" y="1536"/>
                      </a:lnTo>
                      <a:lnTo>
                        <a:pt x="306" y="1632"/>
                      </a:lnTo>
                      <a:lnTo>
                        <a:pt x="406" y="1736"/>
                      </a:lnTo>
                      <a:lnTo>
                        <a:pt x="402" y="1848"/>
                      </a:lnTo>
                      <a:lnTo>
                        <a:pt x="316" y="1946"/>
                      </a:lnTo>
                      <a:lnTo>
                        <a:pt x="0" y="221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b="1" kern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9" name="Freeform 37">
                  <a:extLst>
                    <a:ext uri="{FF2B5EF4-FFF2-40B4-BE49-F238E27FC236}">
                      <a16:creationId xmlns:a16="http://schemas.microsoft.com/office/drawing/2014/main" id="{4F334D96-FD36-4142-9541-6229A1BD1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5763" y="2590376"/>
                  <a:ext cx="162956" cy="289450"/>
                </a:xfrm>
                <a:custGeom>
                  <a:avLst/>
                  <a:gdLst>
                    <a:gd name="T0" fmla="*/ 0 w 734"/>
                    <a:gd name="T1" fmla="*/ 48 h 1311"/>
                    <a:gd name="T2" fmla="*/ 68 w 734"/>
                    <a:gd name="T3" fmla="*/ 27 h 1311"/>
                    <a:gd name="T4" fmla="*/ 106 w 734"/>
                    <a:gd name="T5" fmla="*/ 4 h 1311"/>
                    <a:gd name="T6" fmla="*/ 124 w 734"/>
                    <a:gd name="T7" fmla="*/ 0 h 1311"/>
                    <a:gd name="T8" fmla="*/ 136 w 734"/>
                    <a:gd name="T9" fmla="*/ 34 h 1311"/>
                    <a:gd name="T10" fmla="*/ 140 w 734"/>
                    <a:gd name="T11" fmla="*/ 56 h 1311"/>
                    <a:gd name="T12" fmla="*/ 124 w 734"/>
                    <a:gd name="T13" fmla="*/ 80 h 1311"/>
                    <a:gd name="T14" fmla="*/ 122 w 734"/>
                    <a:gd name="T15" fmla="*/ 126 h 1311"/>
                    <a:gd name="T16" fmla="*/ 124 w 734"/>
                    <a:gd name="T17" fmla="*/ 154 h 1311"/>
                    <a:gd name="T18" fmla="*/ 126 w 734"/>
                    <a:gd name="T19" fmla="*/ 182 h 1311"/>
                    <a:gd name="T20" fmla="*/ 134 w 734"/>
                    <a:gd name="T21" fmla="*/ 217 h 1311"/>
                    <a:gd name="T22" fmla="*/ 140 w 734"/>
                    <a:gd name="T23" fmla="*/ 231 h 1311"/>
                    <a:gd name="T24" fmla="*/ 87 w 734"/>
                    <a:gd name="T25" fmla="*/ 249 h 1311"/>
                    <a:gd name="T26" fmla="*/ 77 w 734"/>
                    <a:gd name="T27" fmla="*/ 219 h 1311"/>
                    <a:gd name="T28" fmla="*/ 71 w 734"/>
                    <a:gd name="T29" fmla="*/ 181 h 1311"/>
                    <a:gd name="T30" fmla="*/ 34 w 734"/>
                    <a:gd name="T31" fmla="*/ 121 h 1311"/>
                    <a:gd name="T32" fmla="*/ 23 w 734"/>
                    <a:gd name="T33" fmla="*/ 78 h 1311"/>
                    <a:gd name="T34" fmla="*/ 16 w 734"/>
                    <a:gd name="T35" fmla="*/ 60 h 1311"/>
                    <a:gd name="T36" fmla="*/ 0 w 734"/>
                    <a:gd name="T37" fmla="*/ 48 h 13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34" h="1311">
                      <a:moveTo>
                        <a:pt x="0" y="255"/>
                      </a:moveTo>
                      <a:lnTo>
                        <a:pt x="358" y="143"/>
                      </a:lnTo>
                      <a:lnTo>
                        <a:pt x="558" y="23"/>
                      </a:lnTo>
                      <a:lnTo>
                        <a:pt x="651" y="0"/>
                      </a:lnTo>
                      <a:lnTo>
                        <a:pt x="711" y="180"/>
                      </a:lnTo>
                      <a:lnTo>
                        <a:pt x="734" y="295"/>
                      </a:lnTo>
                      <a:lnTo>
                        <a:pt x="651" y="420"/>
                      </a:lnTo>
                      <a:lnTo>
                        <a:pt x="638" y="663"/>
                      </a:lnTo>
                      <a:lnTo>
                        <a:pt x="651" y="810"/>
                      </a:lnTo>
                      <a:lnTo>
                        <a:pt x="662" y="959"/>
                      </a:lnTo>
                      <a:lnTo>
                        <a:pt x="702" y="1143"/>
                      </a:lnTo>
                      <a:lnTo>
                        <a:pt x="734" y="1215"/>
                      </a:lnTo>
                      <a:lnTo>
                        <a:pt x="454" y="1311"/>
                      </a:lnTo>
                      <a:lnTo>
                        <a:pt x="406" y="1155"/>
                      </a:lnTo>
                      <a:lnTo>
                        <a:pt x="374" y="953"/>
                      </a:lnTo>
                      <a:lnTo>
                        <a:pt x="180" y="639"/>
                      </a:lnTo>
                      <a:lnTo>
                        <a:pt x="122" y="409"/>
                      </a:lnTo>
                      <a:lnTo>
                        <a:pt x="82" y="315"/>
                      </a:lnTo>
                      <a:lnTo>
                        <a:pt x="0" y="25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0" name="Freeform 38">
                  <a:extLst>
                    <a:ext uri="{FF2B5EF4-FFF2-40B4-BE49-F238E27FC236}">
                      <a16:creationId xmlns:a16="http://schemas.microsoft.com/office/drawing/2014/main" id="{66490769-FCBC-40A4-83D8-E7942DF47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7403" y="3070469"/>
                  <a:ext cx="132692" cy="262714"/>
                </a:xfrm>
                <a:custGeom>
                  <a:avLst/>
                  <a:gdLst>
                    <a:gd name="T0" fmla="*/ 10 w 601"/>
                    <a:gd name="T1" fmla="*/ 23 h 1190"/>
                    <a:gd name="T2" fmla="*/ 0 w 601"/>
                    <a:gd name="T3" fmla="*/ 51 h 1190"/>
                    <a:gd name="T4" fmla="*/ 20 w 601"/>
                    <a:gd name="T5" fmla="*/ 84 h 1190"/>
                    <a:gd name="T6" fmla="*/ 46 w 601"/>
                    <a:gd name="T7" fmla="*/ 103 h 1190"/>
                    <a:gd name="T8" fmla="*/ 47 w 601"/>
                    <a:gd name="T9" fmla="*/ 119 h 1190"/>
                    <a:gd name="T10" fmla="*/ 38 w 601"/>
                    <a:gd name="T11" fmla="*/ 136 h 1190"/>
                    <a:gd name="T12" fmla="*/ 30 w 601"/>
                    <a:gd name="T13" fmla="*/ 156 h 1190"/>
                    <a:gd name="T14" fmla="*/ 17 w 601"/>
                    <a:gd name="T15" fmla="*/ 171 h 1190"/>
                    <a:gd name="T16" fmla="*/ 27 w 601"/>
                    <a:gd name="T17" fmla="*/ 201 h 1190"/>
                    <a:gd name="T18" fmla="*/ 48 w 601"/>
                    <a:gd name="T19" fmla="*/ 198 h 1190"/>
                    <a:gd name="T20" fmla="*/ 66 w 601"/>
                    <a:gd name="T21" fmla="*/ 216 h 1190"/>
                    <a:gd name="T22" fmla="*/ 85 w 601"/>
                    <a:gd name="T23" fmla="*/ 226 h 1190"/>
                    <a:gd name="T24" fmla="*/ 91 w 601"/>
                    <a:gd name="T25" fmla="*/ 188 h 1190"/>
                    <a:gd name="T26" fmla="*/ 97 w 601"/>
                    <a:gd name="T27" fmla="*/ 165 h 1190"/>
                    <a:gd name="T28" fmla="*/ 102 w 601"/>
                    <a:gd name="T29" fmla="*/ 137 h 1190"/>
                    <a:gd name="T30" fmla="*/ 114 w 601"/>
                    <a:gd name="T31" fmla="*/ 108 h 1190"/>
                    <a:gd name="T32" fmla="*/ 108 w 601"/>
                    <a:gd name="T33" fmla="*/ 74 h 1190"/>
                    <a:gd name="T34" fmla="*/ 86 w 601"/>
                    <a:gd name="T35" fmla="*/ 57 h 1190"/>
                    <a:gd name="T36" fmla="*/ 86 w 601"/>
                    <a:gd name="T37" fmla="*/ 33 h 1190"/>
                    <a:gd name="T38" fmla="*/ 102 w 601"/>
                    <a:gd name="T39" fmla="*/ 9 h 1190"/>
                    <a:gd name="T40" fmla="*/ 64 w 601"/>
                    <a:gd name="T41" fmla="*/ 2 h 1190"/>
                    <a:gd name="T42" fmla="*/ 26 w 601"/>
                    <a:gd name="T43" fmla="*/ 0 h 1190"/>
                    <a:gd name="T44" fmla="*/ 10 w 601"/>
                    <a:gd name="T45" fmla="*/ 23 h 11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01" h="1190">
                      <a:moveTo>
                        <a:pt x="54" y="119"/>
                      </a:moveTo>
                      <a:lnTo>
                        <a:pt x="0" y="269"/>
                      </a:lnTo>
                      <a:lnTo>
                        <a:pt x="106" y="440"/>
                      </a:lnTo>
                      <a:lnTo>
                        <a:pt x="244" y="540"/>
                      </a:lnTo>
                      <a:lnTo>
                        <a:pt x="250" y="624"/>
                      </a:lnTo>
                      <a:lnTo>
                        <a:pt x="199" y="716"/>
                      </a:lnTo>
                      <a:lnTo>
                        <a:pt x="159" y="821"/>
                      </a:lnTo>
                      <a:lnTo>
                        <a:pt x="87" y="902"/>
                      </a:lnTo>
                      <a:lnTo>
                        <a:pt x="141" y="1059"/>
                      </a:lnTo>
                      <a:lnTo>
                        <a:pt x="254" y="1044"/>
                      </a:lnTo>
                      <a:lnTo>
                        <a:pt x="346" y="1135"/>
                      </a:lnTo>
                      <a:lnTo>
                        <a:pt x="446" y="1190"/>
                      </a:lnTo>
                      <a:lnTo>
                        <a:pt x="481" y="989"/>
                      </a:lnTo>
                      <a:lnTo>
                        <a:pt x="511" y="869"/>
                      </a:lnTo>
                      <a:lnTo>
                        <a:pt x="538" y="724"/>
                      </a:lnTo>
                      <a:lnTo>
                        <a:pt x="601" y="569"/>
                      </a:lnTo>
                      <a:lnTo>
                        <a:pt x="571" y="389"/>
                      </a:lnTo>
                      <a:lnTo>
                        <a:pt x="451" y="299"/>
                      </a:lnTo>
                      <a:lnTo>
                        <a:pt x="455" y="175"/>
                      </a:lnTo>
                      <a:lnTo>
                        <a:pt x="540" y="45"/>
                      </a:lnTo>
                      <a:lnTo>
                        <a:pt x="340" y="12"/>
                      </a:lnTo>
                      <a:lnTo>
                        <a:pt x="135" y="0"/>
                      </a:lnTo>
                      <a:lnTo>
                        <a:pt x="54" y="11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1" name="Freeform 39">
                  <a:extLst>
                    <a:ext uri="{FF2B5EF4-FFF2-40B4-BE49-F238E27FC236}">
                      <a16:creationId xmlns:a16="http://schemas.microsoft.com/office/drawing/2014/main" id="{3D65D1FD-5C40-4B38-940D-438DCF0EF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8668" y="2910050"/>
                  <a:ext cx="154808" cy="138332"/>
                </a:xfrm>
                <a:custGeom>
                  <a:avLst/>
                  <a:gdLst>
                    <a:gd name="T0" fmla="*/ 34 w 700"/>
                    <a:gd name="T1" fmla="*/ 119 h 630"/>
                    <a:gd name="T2" fmla="*/ 93 w 700"/>
                    <a:gd name="T3" fmla="*/ 80 h 630"/>
                    <a:gd name="T4" fmla="*/ 133 w 700"/>
                    <a:gd name="T5" fmla="*/ 55 h 630"/>
                    <a:gd name="T6" fmla="*/ 130 w 700"/>
                    <a:gd name="T7" fmla="*/ 24 h 630"/>
                    <a:gd name="T8" fmla="*/ 104 w 700"/>
                    <a:gd name="T9" fmla="*/ 0 h 630"/>
                    <a:gd name="T10" fmla="*/ 0 w 700"/>
                    <a:gd name="T11" fmla="*/ 52 h 630"/>
                    <a:gd name="T12" fmla="*/ 6 w 700"/>
                    <a:gd name="T13" fmla="*/ 73 h 630"/>
                    <a:gd name="T14" fmla="*/ 23 w 700"/>
                    <a:gd name="T15" fmla="*/ 87 h 630"/>
                    <a:gd name="T16" fmla="*/ 25 w 700"/>
                    <a:gd name="T17" fmla="*/ 108 h 630"/>
                    <a:gd name="T18" fmla="*/ 34 w 700"/>
                    <a:gd name="T19" fmla="*/ 119 h 6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0" h="630">
                      <a:moveTo>
                        <a:pt x="181" y="630"/>
                      </a:moveTo>
                      <a:lnTo>
                        <a:pt x="490" y="421"/>
                      </a:lnTo>
                      <a:lnTo>
                        <a:pt x="700" y="293"/>
                      </a:lnTo>
                      <a:lnTo>
                        <a:pt x="682" y="128"/>
                      </a:lnTo>
                      <a:lnTo>
                        <a:pt x="545" y="0"/>
                      </a:lnTo>
                      <a:lnTo>
                        <a:pt x="0" y="276"/>
                      </a:lnTo>
                      <a:lnTo>
                        <a:pt x="31" y="388"/>
                      </a:lnTo>
                      <a:lnTo>
                        <a:pt x="120" y="463"/>
                      </a:lnTo>
                      <a:lnTo>
                        <a:pt x="130" y="570"/>
                      </a:lnTo>
                      <a:lnTo>
                        <a:pt x="181" y="63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2" name="Freeform 40">
                  <a:extLst>
                    <a:ext uri="{FF2B5EF4-FFF2-40B4-BE49-F238E27FC236}">
                      <a16:creationId xmlns:a16="http://schemas.microsoft.com/office/drawing/2014/main" id="{CF2149F6-A29A-43BD-BE6D-DEB456C1F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7028" y="2784505"/>
                  <a:ext cx="303796" cy="187155"/>
                </a:xfrm>
                <a:custGeom>
                  <a:avLst/>
                  <a:gdLst>
                    <a:gd name="T0" fmla="*/ 142 w 1383"/>
                    <a:gd name="T1" fmla="*/ 17 h 850"/>
                    <a:gd name="T2" fmla="*/ 131 w 1383"/>
                    <a:gd name="T3" fmla="*/ 40 h 850"/>
                    <a:gd name="T4" fmla="*/ 53 w 1383"/>
                    <a:gd name="T5" fmla="*/ 64 h 850"/>
                    <a:gd name="T6" fmla="*/ 0 w 1383"/>
                    <a:gd name="T7" fmla="*/ 83 h 850"/>
                    <a:gd name="T8" fmla="*/ 6 w 1383"/>
                    <a:gd name="T9" fmla="*/ 122 h 850"/>
                    <a:gd name="T10" fmla="*/ 11 w 1383"/>
                    <a:gd name="T11" fmla="*/ 161 h 850"/>
                    <a:gd name="T12" fmla="*/ 113 w 1383"/>
                    <a:gd name="T13" fmla="*/ 109 h 850"/>
                    <a:gd name="T14" fmla="*/ 156 w 1383"/>
                    <a:gd name="T15" fmla="*/ 96 h 850"/>
                    <a:gd name="T16" fmla="*/ 172 w 1383"/>
                    <a:gd name="T17" fmla="*/ 128 h 850"/>
                    <a:gd name="T18" fmla="*/ 193 w 1383"/>
                    <a:gd name="T19" fmla="*/ 142 h 850"/>
                    <a:gd name="T20" fmla="*/ 201 w 1383"/>
                    <a:gd name="T21" fmla="*/ 125 h 850"/>
                    <a:gd name="T22" fmla="*/ 233 w 1383"/>
                    <a:gd name="T23" fmla="*/ 102 h 850"/>
                    <a:gd name="T24" fmla="*/ 261 w 1383"/>
                    <a:gd name="T25" fmla="*/ 85 h 850"/>
                    <a:gd name="T26" fmla="*/ 252 w 1383"/>
                    <a:gd name="T27" fmla="*/ 73 h 850"/>
                    <a:gd name="T28" fmla="*/ 250 w 1383"/>
                    <a:gd name="T29" fmla="*/ 62 h 850"/>
                    <a:gd name="T30" fmla="*/ 245 w 1383"/>
                    <a:gd name="T31" fmla="*/ 44 h 850"/>
                    <a:gd name="T32" fmla="*/ 240 w 1383"/>
                    <a:gd name="T33" fmla="*/ 50 h 850"/>
                    <a:gd name="T34" fmla="*/ 243 w 1383"/>
                    <a:gd name="T35" fmla="*/ 60 h 850"/>
                    <a:gd name="T36" fmla="*/ 240 w 1383"/>
                    <a:gd name="T37" fmla="*/ 70 h 850"/>
                    <a:gd name="T38" fmla="*/ 245 w 1383"/>
                    <a:gd name="T39" fmla="*/ 82 h 850"/>
                    <a:gd name="T40" fmla="*/ 227 w 1383"/>
                    <a:gd name="T41" fmla="*/ 97 h 850"/>
                    <a:gd name="T42" fmla="*/ 204 w 1383"/>
                    <a:gd name="T43" fmla="*/ 85 h 850"/>
                    <a:gd name="T44" fmla="*/ 176 w 1383"/>
                    <a:gd name="T45" fmla="*/ 51 h 850"/>
                    <a:gd name="T46" fmla="*/ 168 w 1383"/>
                    <a:gd name="T47" fmla="*/ 23 h 850"/>
                    <a:gd name="T48" fmla="*/ 142 w 1383"/>
                    <a:gd name="T49" fmla="*/ 0 h 850"/>
                    <a:gd name="T50" fmla="*/ 142 w 1383"/>
                    <a:gd name="T51" fmla="*/ 17 h 8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83" h="850">
                      <a:moveTo>
                        <a:pt x="753" y="90"/>
                      </a:moveTo>
                      <a:lnTo>
                        <a:pt x="693" y="210"/>
                      </a:lnTo>
                      <a:lnTo>
                        <a:pt x="281" y="340"/>
                      </a:lnTo>
                      <a:lnTo>
                        <a:pt x="0" y="436"/>
                      </a:lnTo>
                      <a:lnTo>
                        <a:pt x="30" y="645"/>
                      </a:lnTo>
                      <a:lnTo>
                        <a:pt x="57" y="850"/>
                      </a:lnTo>
                      <a:lnTo>
                        <a:pt x="597" y="573"/>
                      </a:lnTo>
                      <a:lnTo>
                        <a:pt x="825" y="507"/>
                      </a:lnTo>
                      <a:lnTo>
                        <a:pt x="913" y="675"/>
                      </a:lnTo>
                      <a:lnTo>
                        <a:pt x="1023" y="750"/>
                      </a:lnTo>
                      <a:lnTo>
                        <a:pt x="1065" y="659"/>
                      </a:lnTo>
                      <a:lnTo>
                        <a:pt x="1233" y="540"/>
                      </a:lnTo>
                      <a:lnTo>
                        <a:pt x="1383" y="450"/>
                      </a:lnTo>
                      <a:lnTo>
                        <a:pt x="1337" y="383"/>
                      </a:lnTo>
                      <a:lnTo>
                        <a:pt x="1325" y="325"/>
                      </a:lnTo>
                      <a:lnTo>
                        <a:pt x="1297" y="233"/>
                      </a:lnTo>
                      <a:lnTo>
                        <a:pt x="1273" y="263"/>
                      </a:lnTo>
                      <a:lnTo>
                        <a:pt x="1285" y="319"/>
                      </a:lnTo>
                      <a:lnTo>
                        <a:pt x="1273" y="371"/>
                      </a:lnTo>
                      <a:lnTo>
                        <a:pt x="1297" y="435"/>
                      </a:lnTo>
                      <a:lnTo>
                        <a:pt x="1203" y="510"/>
                      </a:lnTo>
                      <a:lnTo>
                        <a:pt x="1081" y="451"/>
                      </a:lnTo>
                      <a:lnTo>
                        <a:pt x="933" y="270"/>
                      </a:lnTo>
                      <a:lnTo>
                        <a:pt x="889" y="123"/>
                      </a:lnTo>
                      <a:lnTo>
                        <a:pt x="753" y="0"/>
                      </a:lnTo>
                      <a:lnTo>
                        <a:pt x="753" y="9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3" name="Freeform 41">
                  <a:extLst>
                    <a:ext uri="{FF2B5EF4-FFF2-40B4-BE49-F238E27FC236}">
                      <a16:creationId xmlns:a16="http://schemas.microsoft.com/office/drawing/2014/main" id="{387BD791-90E8-4642-B121-956C6B4D8A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7767" y="2569452"/>
                  <a:ext cx="135020" cy="288288"/>
                </a:xfrm>
                <a:custGeom>
                  <a:avLst/>
                  <a:gdLst>
                    <a:gd name="T0" fmla="*/ 66 w 615"/>
                    <a:gd name="T1" fmla="*/ 233 h 1311"/>
                    <a:gd name="T2" fmla="*/ 96 w 615"/>
                    <a:gd name="T3" fmla="*/ 224 h 1311"/>
                    <a:gd name="T4" fmla="*/ 107 w 615"/>
                    <a:gd name="T5" fmla="*/ 201 h 1311"/>
                    <a:gd name="T6" fmla="*/ 107 w 615"/>
                    <a:gd name="T7" fmla="*/ 184 h 1311"/>
                    <a:gd name="T8" fmla="*/ 116 w 615"/>
                    <a:gd name="T9" fmla="*/ 170 h 1311"/>
                    <a:gd name="T10" fmla="*/ 96 w 615"/>
                    <a:gd name="T11" fmla="*/ 162 h 1311"/>
                    <a:gd name="T12" fmla="*/ 89 w 615"/>
                    <a:gd name="T13" fmla="*/ 136 h 1311"/>
                    <a:gd name="T14" fmla="*/ 54 w 615"/>
                    <a:gd name="T15" fmla="*/ 74 h 1311"/>
                    <a:gd name="T16" fmla="*/ 25 w 615"/>
                    <a:gd name="T17" fmla="*/ 0 h 1311"/>
                    <a:gd name="T18" fmla="*/ 9 w 615"/>
                    <a:gd name="T19" fmla="*/ 6 h 1311"/>
                    <a:gd name="T20" fmla="*/ 2 w 615"/>
                    <a:gd name="T21" fmla="*/ 18 h 1311"/>
                    <a:gd name="T22" fmla="*/ 14 w 615"/>
                    <a:gd name="T23" fmla="*/ 52 h 1311"/>
                    <a:gd name="T24" fmla="*/ 18 w 615"/>
                    <a:gd name="T25" fmla="*/ 74 h 1311"/>
                    <a:gd name="T26" fmla="*/ 2 w 615"/>
                    <a:gd name="T27" fmla="*/ 97 h 1311"/>
                    <a:gd name="T28" fmla="*/ 0 w 615"/>
                    <a:gd name="T29" fmla="*/ 145 h 1311"/>
                    <a:gd name="T30" fmla="*/ 5 w 615"/>
                    <a:gd name="T31" fmla="*/ 200 h 1311"/>
                    <a:gd name="T32" fmla="*/ 12 w 615"/>
                    <a:gd name="T33" fmla="*/ 234 h 1311"/>
                    <a:gd name="T34" fmla="*/ 18 w 615"/>
                    <a:gd name="T35" fmla="*/ 248 h 1311"/>
                    <a:gd name="T36" fmla="*/ 66 w 615"/>
                    <a:gd name="T37" fmla="*/ 233 h 13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15" h="1311">
                      <a:moveTo>
                        <a:pt x="349" y="1231"/>
                      </a:moveTo>
                      <a:lnTo>
                        <a:pt x="507" y="1183"/>
                      </a:lnTo>
                      <a:lnTo>
                        <a:pt x="567" y="1063"/>
                      </a:lnTo>
                      <a:lnTo>
                        <a:pt x="567" y="975"/>
                      </a:lnTo>
                      <a:lnTo>
                        <a:pt x="615" y="900"/>
                      </a:lnTo>
                      <a:lnTo>
                        <a:pt x="508" y="859"/>
                      </a:lnTo>
                      <a:lnTo>
                        <a:pt x="472" y="721"/>
                      </a:lnTo>
                      <a:lnTo>
                        <a:pt x="285" y="390"/>
                      </a:lnTo>
                      <a:lnTo>
                        <a:pt x="135" y="0"/>
                      </a:lnTo>
                      <a:lnTo>
                        <a:pt x="46" y="31"/>
                      </a:lnTo>
                      <a:lnTo>
                        <a:pt x="13" y="97"/>
                      </a:lnTo>
                      <a:lnTo>
                        <a:pt x="75" y="277"/>
                      </a:lnTo>
                      <a:lnTo>
                        <a:pt x="96" y="393"/>
                      </a:lnTo>
                      <a:lnTo>
                        <a:pt x="12" y="514"/>
                      </a:lnTo>
                      <a:lnTo>
                        <a:pt x="0" y="766"/>
                      </a:lnTo>
                      <a:lnTo>
                        <a:pt x="24" y="1056"/>
                      </a:lnTo>
                      <a:lnTo>
                        <a:pt x="64" y="1239"/>
                      </a:lnTo>
                      <a:lnTo>
                        <a:pt x="96" y="1311"/>
                      </a:lnTo>
                      <a:lnTo>
                        <a:pt x="349" y="123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4" name="Freeform 42">
                  <a:extLst>
                    <a:ext uri="{FF2B5EF4-FFF2-40B4-BE49-F238E27FC236}">
                      <a16:creationId xmlns:a16="http://schemas.microsoft.com/office/drawing/2014/main" id="{ED100F04-FA56-45F1-B741-3F15DB1BF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6866" y="2281164"/>
                  <a:ext cx="306124" cy="487067"/>
                </a:xfrm>
                <a:custGeom>
                  <a:avLst/>
                  <a:gdLst>
                    <a:gd name="T0" fmla="*/ 0 w 1386"/>
                    <a:gd name="T1" fmla="*/ 249 h 2211"/>
                    <a:gd name="T2" fmla="*/ 29 w 1386"/>
                    <a:gd name="T3" fmla="*/ 323 h 2211"/>
                    <a:gd name="T4" fmla="*/ 64 w 1386"/>
                    <a:gd name="T5" fmla="*/ 385 h 2211"/>
                    <a:gd name="T6" fmla="*/ 71 w 1386"/>
                    <a:gd name="T7" fmla="*/ 411 h 2211"/>
                    <a:gd name="T8" fmla="*/ 92 w 1386"/>
                    <a:gd name="T9" fmla="*/ 419 h 2211"/>
                    <a:gd name="T10" fmla="*/ 109 w 1386"/>
                    <a:gd name="T11" fmla="*/ 374 h 2211"/>
                    <a:gd name="T12" fmla="*/ 109 w 1386"/>
                    <a:gd name="T13" fmla="*/ 351 h 2211"/>
                    <a:gd name="T14" fmla="*/ 125 w 1386"/>
                    <a:gd name="T15" fmla="*/ 333 h 2211"/>
                    <a:gd name="T16" fmla="*/ 143 w 1386"/>
                    <a:gd name="T17" fmla="*/ 318 h 2211"/>
                    <a:gd name="T18" fmla="*/ 166 w 1386"/>
                    <a:gd name="T19" fmla="*/ 289 h 2211"/>
                    <a:gd name="T20" fmla="*/ 172 w 1386"/>
                    <a:gd name="T21" fmla="*/ 266 h 2211"/>
                    <a:gd name="T22" fmla="*/ 164 w 1386"/>
                    <a:gd name="T23" fmla="*/ 260 h 2211"/>
                    <a:gd name="T24" fmla="*/ 178 w 1386"/>
                    <a:gd name="T25" fmla="*/ 245 h 2211"/>
                    <a:gd name="T26" fmla="*/ 189 w 1386"/>
                    <a:gd name="T27" fmla="*/ 266 h 2211"/>
                    <a:gd name="T28" fmla="*/ 195 w 1386"/>
                    <a:gd name="T29" fmla="*/ 261 h 2211"/>
                    <a:gd name="T30" fmla="*/ 195 w 1386"/>
                    <a:gd name="T31" fmla="*/ 232 h 2211"/>
                    <a:gd name="T32" fmla="*/ 229 w 1386"/>
                    <a:gd name="T33" fmla="*/ 215 h 2211"/>
                    <a:gd name="T34" fmla="*/ 245 w 1386"/>
                    <a:gd name="T35" fmla="*/ 200 h 2211"/>
                    <a:gd name="T36" fmla="*/ 263 w 1386"/>
                    <a:gd name="T37" fmla="*/ 181 h 2211"/>
                    <a:gd name="T38" fmla="*/ 263 w 1386"/>
                    <a:gd name="T39" fmla="*/ 158 h 2211"/>
                    <a:gd name="T40" fmla="*/ 248 w 1386"/>
                    <a:gd name="T41" fmla="*/ 150 h 2211"/>
                    <a:gd name="T42" fmla="*/ 246 w 1386"/>
                    <a:gd name="T43" fmla="*/ 136 h 2211"/>
                    <a:gd name="T44" fmla="*/ 226 w 1386"/>
                    <a:gd name="T45" fmla="*/ 138 h 2211"/>
                    <a:gd name="T46" fmla="*/ 212 w 1386"/>
                    <a:gd name="T47" fmla="*/ 130 h 2211"/>
                    <a:gd name="T48" fmla="*/ 202 w 1386"/>
                    <a:gd name="T49" fmla="*/ 114 h 2211"/>
                    <a:gd name="T50" fmla="*/ 183 w 1386"/>
                    <a:gd name="T51" fmla="*/ 113 h 2211"/>
                    <a:gd name="T52" fmla="*/ 170 w 1386"/>
                    <a:gd name="T53" fmla="*/ 100 h 2211"/>
                    <a:gd name="T54" fmla="*/ 167 w 1386"/>
                    <a:gd name="T55" fmla="*/ 76 h 2211"/>
                    <a:gd name="T56" fmla="*/ 152 w 1386"/>
                    <a:gd name="T57" fmla="*/ 56 h 2211"/>
                    <a:gd name="T58" fmla="*/ 144 w 1386"/>
                    <a:gd name="T59" fmla="*/ 35 h 2211"/>
                    <a:gd name="T60" fmla="*/ 129 w 1386"/>
                    <a:gd name="T61" fmla="*/ 0 h 2211"/>
                    <a:gd name="T62" fmla="*/ 109 w 1386"/>
                    <a:gd name="T63" fmla="*/ 2 h 2211"/>
                    <a:gd name="T64" fmla="*/ 90 w 1386"/>
                    <a:gd name="T65" fmla="*/ 2 h 2211"/>
                    <a:gd name="T66" fmla="*/ 70 w 1386"/>
                    <a:gd name="T67" fmla="*/ 24 h 2211"/>
                    <a:gd name="T68" fmla="*/ 52 w 1386"/>
                    <a:gd name="T69" fmla="*/ 33 h 2211"/>
                    <a:gd name="T70" fmla="*/ 35 w 1386"/>
                    <a:gd name="T71" fmla="*/ 23 h 2211"/>
                    <a:gd name="T72" fmla="*/ 30 w 1386"/>
                    <a:gd name="T73" fmla="*/ 11 h 2211"/>
                    <a:gd name="T74" fmla="*/ 15 w 1386"/>
                    <a:gd name="T75" fmla="*/ 41 h 2211"/>
                    <a:gd name="T76" fmla="*/ 21 w 1386"/>
                    <a:gd name="T77" fmla="*/ 56 h 2211"/>
                    <a:gd name="T78" fmla="*/ 18 w 1386"/>
                    <a:gd name="T79" fmla="*/ 74 h 2211"/>
                    <a:gd name="T80" fmla="*/ 11 w 1386"/>
                    <a:gd name="T81" fmla="*/ 104 h 2211"/>
                    <a:gd name="T82" fmla="*/ 15 w 1386"/>
                    <a:gd name="T83" fmla="*/ 133 h 2211"/>
                    <a:gd name="T84" fmla="*/ 24 w 1386"/>
                    <a:gd name="T85" fmla="*/ 163 h 2211"/>
                    <a:gd name="T86" fmla="*/ 18 w 1386"/>
                    <a:gd name="T87" fmla="*/ 187 h 2211"/>
                    <a:gd name="T88" fmla="*/ 11 w 1386"/>
                    <a:gd name="T89" fmla="*/ 224 h 2211"/>
                    <a:gd name="T90" fmla="*/ 0 w 1386"/>
                    <a:gd name="T91" fmla="*/ 249 h 22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386" h="2211">
                      <a:moveTo>
                        <a:pt x="0" y="1313"/>
                      </a:moveTo>
                      <a:lnTo>
                        <a:pt x="153" y="1703"/>
                      </a:lnTo>
                      <a:lnTo>
                        <a:pt x="337" y="2030"/>
                      </a:lnTo>
                      <a:lnTo>
                        <a:pt x="373" y="2169"/>
                      </a:lnTo>
                      <a:lnTo>
                        <a:pt x="483" y="2211"/>
                      </a:lnTo>
                      <a:lnTo>
                        <a:pt x="576" y="1976"/>
                      </a:lnTo>
                      <a:lnTo>
                        <a:pt x="577" y="1853"/>
                      </a:lnTo>
                      <a:lnTo>
                        <a:pt x="657" y="1757"/>
                      </a:lnTo>
                      <a:lnTo>
                        <a:pt x="753" y="1677"/>
                      </a:lnTo>
                      <a:lnTo>
                        <a:pt x="876" y="1526"/>
                      </a:lnTo>
                      <a:lnTo>
                        <a:pt x="906" y="1406"/>
                      </a:lnTo>
                      <a:lnTo>
                        <a:pt x="865" y="1373"/>
                      </a:lnTo>
                      <a:lnTo>
                        <a:pt x="937" y="1293"/>
                      </a:lnTo>
                      <a:lnTo>
                        <a:pt x="996" y="1406"/>
                      </a:lnTo>
                      <a:lnTo>
                        <a:pt x="1026" y="1376"/>
                      </a:lnTo>
                      <a:lnTo>
                        <a:pt x="1026" y="1226"/>
                      </a:lnTo>
                      <a:lnTo>
                        <a:pt x="1206" y="1136"/>
                      </a:lnTo>
                      <a:lnTo>
                        <a:pt x="1289" y="1056"/>
                      </a:lnTo>
                      <a:lnTo>
                        <a:pt x="1386" y="956"/>
                      </a:lnTo>
                      <a:lnTo>
                        <a:pt x="1386" y="836"/>
                      </a:lnTo>
                      <a:lnTo>
                        <a:pt x="1305" y="792"/>
                      </a:lnTo>
                      <a:lnTo>
                        <a:pt x="1296" y="716"/>
                      </a:lnTo>
                      <a:lnTo>
                        <a:pt x="1193" y="728"/>
                      </a:lnTo>
                      <a:lnTo>
                        <a:pt x="1116" y="686"/>
                      </a:lnTo>
                      <a:lnTo>
                        <a:pt x="1065" y="600"/>
                      </a:lnTo>
                      <a:lnTo>
                        <a:pt x="966" y="596"/>
                      </a:lnTo>
                      <a:lnTo>
                        <a:pt x="897" y="528"/>
                      </a:lnTo>
                      <a:lnTo>
                        <a:pt x="881" y="400"/>
                      </a:lnTo>
                      <a:lnTo>
                        <a:pt x="801" y="296"/>
                      </a:lnTo>
                      <a:lnTo>
                        <a:pt x="761" y="184"/>
                      </a:lnTo>
                      <a:lnTo>
                        <a:pt x="681" y="0"/>
                      </a:lnTo>
                      <a:lnTo>
                        <a:pt x="577" y="8"/>
                      </a:lnTo>
                      <a:lnTo>
                        <a:pt x="473" y="8"/>
                      </a:lnTo>
                      <a:lnTo>
                        <a:pt x="369" y="128"/>
                      </a:lnTo>
                      <a:lnTo>
                        <a:pt x="276" y="176"/>
                      </a:lnTo>
                      <a:lnTo>
                        <a:pt x="185" y="120"/>
                      </a:lnTo>
                      <a:lnTo>
                        <a:pt x="156" y="56"/>
                      </a:lnTo>
                      <a:lnTo>
                        <a:pt x="81" y="216"/>
                      </a:lnTo>
                      <a:lnTo>
                        <a:pt x="113" y="296"/>
                      </a:lnTo>
                      <a:lnTo>
                        <a:pt x="97" y="392"/>
                      </a:lnTo>
                      <a:lnTo>
                        <a:pt x="57" y="549"/>
                      </a:lnTo>
                      <a:lnTo>
                        <a:pt x="81" y="704"/>
                      </a:lnTo>
                      <a:lnTo>
                        <a:pt x="129" y="861"/>
                      </a:lnTo>
                      <a:lnTo>
                        <a:pt x="96" y="986"/>
                      </a:lnTo>
                      <a:lnTo>
                        <a:pt x="57" y="1184"/>
                      </a:lnTo>
                      <a:lnTo>
                        <a:pt x="0" y="131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5" name="Freeform 43">
                  <a:extLst>
                    <a:ext uri="{FF2B5EF4-FFF2-40B4-BE49-F238E27FC236}">
                      <a16:creationId xmlns:a16="http://schemas.microsoft.com/office/drawing/2014/main" id="{8B818317-9D24-457F-B4F8-B1FA470EF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4962" y="3014671"/>
                  <a:ext cx="137348" cy="115083"/>
                </a:xfrm>
                <a:custGeom>
                  <a:avLst/>
                  <a:gdLst>
                    <a:gd name="T0" fmla="*/ 11 w 622"/>
                    <a:gd name="T1" fmla="*/ 61 h 519"/>
                    <a:gd name="T2" fmla="*/ 28 w 622"/>
                    <a:gd name="T3" fmla="*/ 46 h 519"/>
                    <a:gd name="T4" fmla="*/ 53 w 622"/>
                    <a:gd name="T5" fmla="*/ 36 h 519"/>
                    <a:gd name="T6" fmla="*/ 83 w 622"/>
                    <a:gd name="T7" fmla="*/ 19 h 519"/>
                    <a:gd name="T8" fmla="*/ 101 w 622"/>
                    <a:gd name="T9" fmla="*/ 6 h 519"/>
                    <a:gd name="T10" fmla="*/ 115 w 622"/>
                    <a:gd name="T11" fmla="*/ 0 h 519"/>
                    <a:gd name="T12" fmla="*/ 118 w 622"/>
                    <a:gd name="T13" fmla="*/ 6 h 519"/>
                    <a:gd name="T14" fmla="*/ 111 w 622"/>
                    <a:gd name="T15" fmla="*/ 16 h 519"/>
                    <a:gd name="T16" fmla="*/ 85 w 622"/>
                    <a:gd name="T17" fmla="*/ 39 h 519"/>
                    <a:gd name="T18" fmla="*/ 50 w 622"/>
                    <a:gd name="T19" fmla="*/ 68 h 519"/>
                    <a:gd name="T20" fmla="*/ 27 w 622"/>
                    <a:gd name="T21" fmla="*/ 84 h 519"/>
                    <a:gd name="T22" fmla="*/ 17 w 622"/>
                    <a:gd name="T23" fmla="*/ 94 h 519"/>
                    <a:gd name="T24" fmla="*/ 2 w 622"/>
                    <a:gd name="T25" fmla="*/ 99 h 519"/>
                    <a:gd name="T26" fmla="*/ 0 w 622"/>
                    <a:gd name="T27" fmla="*/ 84 h 519"/>
                    <a:gd name="T28" fmla="*/ 11 w 622"/>
                    <a:gd name="T29" fmla="*/ 61 h 5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22" h="519">
                      <a:moveTo>
                        <a:pt x="60" y="322"/>
                      </a:moveTo>
                      <a:lnTo>
                        <a:pt x="147" y="240"/>
                      </a:lnTo>
                      <a:lnTo>
                        <a:pt x="281" y="187"/>
                      </a:lnTo>
                      <a:lnTo>
                        <a:pt x="435" y="101"/>
                      </a:lnTo>
                      <a:lnTo>
                        <a:pt x="531" y="34"/>
                      </a:lnTo>
                      <a:lnTo>
                        <a:pt x="608" y="0"/>
                      </a:lnTo>
                      <a:lnTo>
                        <a:pt x="622" y="34"/>
                      </a:lnTo>
                      <a:lnTo>
                        <a:pt x="584" y="82"/>
                      </a:lnTo>
                      <a:lnTo>
                        <a:pt x="450" y="202"/>
                      </a:lnTo>
                      <a:lnTo>
                        <a:pt x="262" y="355"/>
                      </a:lnTo>
                      <a:lnTo>
                        <a:pt x="142" y="442"/>
                      </a:lnTo>
                      <a:lnTo>
                        <a:pt x="89" y="495"/>
                      </a:lnTo>
                      <a:lnTo>
                        <a:pt x="8" y="519"/>
                      </a:lnTo>
                      <a:lnTo>
                        <a:pt x="0" y="442"/>
                      </a:lnTo>
                      <a:lnTo>
                        <a:pt x="60" y="32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b="1" kern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6" name="Freeform 44">
                  <a:extLst>
                    <a:ext uri="{FF2B5EF4-FFF2-40B4-BE49-F238E27FC236}">
                      <a16:creationId xmlns:a16="http://schemas.microsoft.com/office/drawing/2014/main" id="{BE38D0AE-9C7F-440C-8AF0-1F933293A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8557" y="2896101"/>
                  <a:ext cx="68674" cy="79047"/>
                </a:xfrm>
                <a:custGeom>
                  <a:avLst/>
                  <a:gdLst>
                    <a:gd name="T0" fmla="*/ 0 w 314"/>
                    <a:gd name="T1" fmla="*/ 13 h 363"/>
                    <a:gd name="T2" fmla="*/ 42 w 314"/>
                    <a:gd name="T3" fmla="*/ 0 h 363"/>
                    <a:gd name="T4" fmla="*/ 59 w 314"/>
                    <a:gd name="T5" fmla="*/ 32 h 363"/>
                    <a:gd name="T6" fmla="*/ 51 w 314"/>
                    <a:gd name="T7" fmla="*/ 36 h 363"/>
                    <a:gd name="T8" fmla="*/ 45 w 314"/>
                    <a:gd name="T9" fmla="*/ 53 h 363"/>
                    <a:gd name="T10" fmla="*/ 29 w 314"/>
                    <a:gd name="T11" fmla="*/ 68 h 363"/>
                    <a:gd name="T12" fmla="*/ 26 w 314"/>
                    <a:gd name="T13" fmla="*/ 37 h 363"/>
                    <a:gd name="T14" fmla="*/ 0 w 314"/>
                    <a:gd name="T15" fmla="*/ 13 h 3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4" h="363">
                      <a:moveTo>
                        <a:pt x="0" y="69"/>
                      </a:moveTo>
                      <a:lnTo>
                        <a:pt x="225" y="0"/>
                      </a:lnTo>
                      <a:lnTo>
                        <a:pt x="314" y="171"/>
                      </a:lnTo>
                      <a:lnTo>
                        <a:pt x="273" y="192"/>
                      </a:lnTo>
                      <a:lnTo>
                        <a:pt x="237" y="282"/>
                      </a:lnTo>
                      <a:lnTo>
                        <a:pt x="156" y="363"/>
                      </a:lnTo>
                      <a:lnTo>
                        <a:pt x="138" y="195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7" name="Freeform 45">
                  <a:extLst>
                    <a:ext uri="{FF2B5EF4-FFF2-40B4-BE49-F238E27FC236}">
                      <a16:creationId xmlns:a16="http://schemas.microsoft.com/office/drawing/2014/main" id="{CF57882E-D1B5-4C6B-A606-1EA93F77A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8626" y="2710109"/>
                  <a:ext cx="481883" cy="223191"/>
                </a:xfrm>
                <a:custGeom>
                  <a:avLst/>
                  <a:gdLst>
                    <a:gd name="T0" fmla="*/ 0 w 2182"/>
                    <a:gd name="T1" fmla="*/ 106 h 1010"/>
                    <a:gd name="T2" fmla="*/ 28 w 2182"/>
                    <a:gd name="T3" fmla="*/ 92 h 1010"/>
                    <a:gd name="T4" fmla="*/ 59 w 2182"/>
                    <a:gd name="T5" fmla="*/ 67 h 1010"/>
                    <a:gd name="T6" fmla="*/ 77 w 2182"/>
                    <a:gd name="T7" fmla="*/ 47 h 1010"/>
                    <a:gd name="T8" fmla="*/ 104 w 2182"/>
                    <a:gd name="T9" fmla="*/ 17 h 1010"/>
                    <a:gd name="T10" fmla="*/ 147 w 2182"/>
                    <a:gd name="T11" fmla="*/ 0 h 1010"/>
                    <a:gd name="T12" fmla="*/ 148 w 2182"/>
                    <a:gd name="T13" fmla="*/ 20 h 1010"/>
                    <a:gd name="T14" fmla="*/ 132 w 2182"/>
                    <a:gd name="T15" fmla="*/ 30 h 1010"/>
                    <a:gd name="T16" fmla="*/ 113 w 2182"/>
                    <a:gd name="T17" fmla="*/ 39 h 1010"/>
                    <a:gd name="T18" fmla="*/ 120 w 2182"/>
                    <a:gd name="T19" fmla="*/ 52 h 1010"/>
                    <a:gd name="T20" fmla="*/ 117 w 2182"/>
                    <a:gd name="T21" fmla="*/ 55 h 1010"/>
                    <a:gd name="T22" fmla="*/ 121 w 2182"/>
                    <a:gd name="T23" fmla="*/ 69 h 1010"/>
                    <a:gd name="T24" fmla="*/ 141 w 2182"/>
                    <a:gd name="T25" fmla="*/ 57 h 1010"/>
                    <a:gd name="T26" fmla="*/ 160 w 2182"/>
                    <a:gd name="T27" fmla="*/ 56 h 1010"/>
                    <a:gd name="T28" fmla="*/ 190 w 2182"/>
                    <a:gd name="T29" fmla="*/ 78 h 1010"/>
                    <a:gd name="T30" fmla="*/ 213 w 2182"/>
                    <a:gd name="T31" fmla="*/ 77 h 1010"/>
                    <a:gd name="T32" fmla="*/ 233 w 2182"/>
                    <a:gd name="T33" fmla="*/ 86 h 1010"/>
                    <a:gd name="T34" fmla="*/ 249 w 2182"/>
                    <a:gd name="T35" fmla="*/ 78 h 1010"/>
                    <a:gd name="T36" fmla="*/ 259 w 2182"/>
                    <a:gd name="T37" fmla="*/ 69 h 1010"/>
                    <a:gd name="T38" fmla="*/ 282 w 2182"/>
                    <a:gd name="T39" fmla="*/ 53 h 1010"/>
                    <a:gd name="T40" fmla="*/ 311 w 2182"/>
                    <a:gd name="T41" fmla="*/ 43 h 1010"/>
                    <a:gd name="T42" fmla="*/ 327 w 2182"/>
                    <a:gd name="T43" fmla="*/ 36 h 1010"/>
                    <a:gd name="T44" fmla="*/ 335 w 2182"/>
                    <a:gd name="T45" fmla="*/ 53 h 1010"/>
                    <a:gd name="T46" fmla="*/ 345 w 2182"/>
                    <a:gd name="T47" fmla="*/ 69 h 1010"/>
                    <a:gd name="T48" fmla="*/ 366 w 2182"/>
                    <a:gd name="T49" fmla="*/ 68 h 1010"/>
                    <a:gd name="T50" fmla="*/ 382 w 2182"/>
                    <a:gd name="T51" fmla="*/ 59 h 1010"/>
                    <a:gd name="T52" fmla="*/ 406 w 2182"/>
                    <a:gd name="T53" fmla="*/ 62 h 1010"/>
                    <a:gd name="T54" fmla="*/ 414 w 2182"/>
                    <a:gd name="T55" fmla="*/ 78 h 1010"/>
                    <a:gd name="T56" fmla="*/ 414 w 2182"/>
                    <a:gd name="T57" fmla="*/ 95 h 1010"/>
                    <a:gd name="T58" fmla="*/ 404 w 2182"/>
                    <a:gd name="T59" fmla="*/ 88 h 1010"/>
                    <a:gd name="T60" fmla="*/ 388 w 2182"/>
                    <a:gd name="T61" fmla="*/ 86 h 1010"/>
                    <a:gd name="T62" fmla="*/ 371 w 2182"/>
                    <a:gd name="T63" fmla="*/ 103 h 1010"/>
                    <a:gd name="T64" fmla="*/ 354 w 2182"/>
                    <a:gd name="T65" fmla="*/ 95 h 1010"/>
                    <a:gd name="T66" fmla="*/ 338 w 2182"/>
                    <a:gd name="T67" fmla="*/ 92 h 1010"/>
                    <a:gd name="T68" fmla="*/ 319 w 2182"/>
                    <a:gd name="T69" fmla="*/ 95 h 1010"/>
                    <a:gd name="T70" fmla="*/ 302 w 2182"/>
                    <a:gd name="T71" fmla="*/ 112 h 1010"/>
                    <a:gd name="T72" fmla="*/ 268 w 2182"/>
                    <a:gd name="T73" fmla="*/ 138 h 1010"/>
                    <a:gd name="T74" fmla="*/ 259 w 2182"/>
                    <a:gd name="T75" fmla="*/ 155 h 1010"/>
                    <a:gd name="T76" fmla="*/ 250 w 2182"/>
                    <a:gd name="T77" fmla="*/ 155 h 1010"/>
                    <a:gd name="T78" fmla="*/ 250 w 2182"/>
                    <a:gd name="T79" fmla="*/ 138 h 1010"/>
                    <a:gd name="T80" fmla="*/ 234 w 2182"/>
                    <a:gd name="T81" fmla="*/ 133 h 1010"/>
                    <a:gd name="T82" fmla="*/ 224 w 2182"/>
                    <a:gd name="T83" fmla="*/ 135 h 1010"/>
                    <a:gd name="T84" fmla="*/ 220 w 2182"/>
                    <a:gd name="T85" fmla="*/ 145 h 1010"/>
                    <a:gd name="T86" fmla="*/ 213 w 2182"/>
                    <a:gd name="T87" fmla="*/ 174 h 1010"/>
                    <a:gd name="T88" fmla="*/ 194 w 2182"/>
                    <a:gd name="T89" fmla="*/ 192 h 1010"/>
                    <a:gd name="T90" fmla="*/ 176 w 2182"/>
                    <a:gd name="T91" fmla="*/ 174 h 1010"/>
                    <a:gd name="T92" fmla="*/ 175 w 2182"/>
                    <a:gd name="T93" fmla="*/ 162 h 1010"/>
                    <a:gd name="T94" fmla="*/ 147 w 2182"/>
                    <a:gd name="T95" fmla="*/ 140 h 1010"/>
                    <a:gd name="T96" fmla="*/ 113 w 2182"/>
                    <a:gd name="T97" fmla="*/ 146 h 1010"/>
                    <a:gd name="T98" fmla="*/ 108 w 2182"/>
                    <a:gd name="T99" fmla="*/ 134 h 1010"/>
                    <a:gd name="T100" fmla="*/ 84 w 2182"/>
                    <a:gd name="T101" fmla="*/ 135 h 1010"/>
                    <a:gd name="T102" fmla="*/ 61 w 2182"/>
                    <a:gd name="T103" fmla="*/ 134 h 1010"/>
                    <a:gd name="T104" fmla="*/ 28 w 2182"/>
                    <a:gd name="T105" fmla="*/ 134 h 1010"/>
                    <a:gd name="T106" fmla="*/ 11 w 2182"/>
                    <a:gd name="T107" fmla="*/ 121 h 1010"/>
                    <a:gd name="T108" fmla="*/ 0 w 2182"/>
                    <a:gd name="T109" fmla="*/ 106 h 101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182" h="1010">
                      <a:moveTo>
                        <a:pt x="0" y="557"/>
                      </a:moveTo>
                      <a:lnTo>
                        <a:pt x="148" y="482"/>
                      </a:lnTo>
                      <a:lnTo>
                        <a:pt x="310" y="350"/>
                      </a:lnTo>
                      <a:lnTo>
                        <a:pt x="406" y="248"/>
                      </a:lnTo>
                      <a:lnTo>
                        <a:pt x="549" y="90"/>
                      </a:lnTo>
                      <a:lnTo>
                        <a:pt x="776" y="0"/>
                      </a:lnTo>
                      <a:lnTo>
                        <a:pt x="778" y="104"/>
                      </a:lnTo>
                      <a:lnTo>
                        <a:pt x="694" y="158"/>
                      </a:lnTo>
                      <a:lnTo>
                        <a:pt x="598" y="206"/>
                      </a:lnTo>
                      <a:lnTo>
                        <a:pt x="634" y="272"/>
                      </a:lnTo>
                      <a:lnTo>
                        <a:pt x="616" y="290"/>
                      </a:lnTo>
                      <a:lnTo>
                        <a:pt x="640" y="363"/>
                      </a:lnTo>
                      <a:lnTo>
                        <a:pt x="742" y="302"/>
                      </a:lnTo>
                      <a:lnTo>
                        <a:pt x="844" y="297"/>
                      </a:lnTo>
                      <a:lnTo>
                        <a:pt x="1003" y="408"/>
                      </a:lnTo>
                      <a:lnTo>
                        <a:pt x="1120" y="404"/>
                      </a:lnTo>
                      <a:lnTo>
                        <a:pt x="1229" y="453"/>
                      </a:lnTo>
                      <a:lnTo>
                        <a:pt x="1312" y="410"/>
                      </a:lnTo>
                      <a:lnTo>
                        <a:pt x="1366" y="362"/>
                      </a:lnTo>
                      <a:lnTo>
                        <a:pt x="1486" y="278"/>
                      </a:lnTo>
                      <a:lnTo>
                        <a:pt x="1638" y="227"/>
                      </a:lnTo>
                      <a:lnTo>
                        <a:pt x="1726" y="188"/>
                      </a:lnTo>
                      <a:lnTo>
                        <a:pt x="1768" y="278"/>
                      </a:lnTo>
                      <a:lnTo>
                        <a:pt x="1819" y="363"/>
                      </a:lnTo>
                      <a:lnTo>
                        <a:pt x="1930" y="356"/>
                      </a:lnTo>
                      <a:lnTo>
                        <a:pt x="2014" y="308"/>
                      </a:lnTo>
                      <a:lnTo>
                        <a:pt x="2140" y="326"/>
                      </a:lnTo>
                      <a:lnTo>
                        <a:pt x="2182" y="408"/>
                      </a:lnTo>
                      <a:lnTo>
                        <a:pt x="2182" y="499"/>
                      </a:lnTo>
                      <a:lnTo>
                        <a:pt x="2128" y="464"/>
                      </a:lnTo>
                      <a:lnTo>
                        <a:pt x="2046" y="453"/>
                      </a:lnTo>
                      <a:lnTo>
                        <a:pt x="1955" y="544"/>
                      </a:lnTo>
                      <a:lnTo>
                        <a:pt x="1865" y="499"/>
                      </a:lnTo>
                      <a:lnTo>
                        <a:pt x="1780" y="482"/>
                      </a:lnTo>
                      <a:lnTo>
                        <a:pt x="1683" y="499"/>
                      </a:lnTo>
                      <a:lnTo>
                        <a:pt x="1592" y="589"/>
                      </a:lnTo>
                      <a:lnTo>
                        <a:pt x="1411" y="725"/>
                      </a:lnTo>
                      <a:lnTo>
                        <a:pt x="1366" y="816"/>
                      </a:lnTo>
                      <a:lnTo>
                        <a:pt x="1320" y="816"/>
                      </a:lnTo>
                      <a:lnTo>
                        <a:pt x="1320" y="725"/>
                      </a:lnTo>
                      <a:lnTo>
                        <a:pt x="1234" y="698"/>
                      </a:lnTo>
                      <a:lnTo>
                        <a:pt x="1180" y="710"/>
                      </a:lnTo>
                      <a:lnTo>
                        <a:pt x="1162" y="764"/>
                      </a:lnTo>
                      <a:lnTo>
                        <a:pt x="1120" y="914"/>
                      </a:lnTo>
                      <a:lnTo>
                        <a:pt x="1020" y="1010"/>
                      </a:lnTo>
                      <a:lnTo>
                        <a:pt x="928" y="914"/>
                      </a:lnTo>
                      <a:lnTo>
                        <a:pt x="924" y="853"/>
                      </a:lnTo>
                      <a:lnTo>
                        <a:pt x="777" y="736"/>
                      </a:lnTo>
                      <a:lnTo>
                        <a:pt x="598" y="767"/>
                      </a:lnTo>
                      <a:lnTo>
                        <a:pt x="568" y="707"/>
                      </a:lnTo>
                      <a:lnTo>
                        <a:pt x="442" y="710"/>
                      </a:lnTo>
                      <a:lnTo>
                        <a:pt x="321" y="703"/>
                      </a:lnTo>
                      <a:lnTo>
                        <a:pt x="147" y="706"/>
                      </a:lnTo>
                      <a:lnTo>
                        <a:pt x="58" y="637"/>
                      </a:lnTo>
                      <a:lnTo>
                        <a:pt x="0" y="55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8" name="Freeform 46">
                  <a:extLst>
                    <a:ext uri="{FF2B5EF4-FFF2-40B4-BE49-F238E27FC236}">
                      <a16:creationId xmlns:a16="http://schemas.microsoft.com/office/drawing/2014/main" id="{3B0E6E2C-DBA4-44DF-A80B-AD5C9D9FE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0357" y="2846115"/>
                  <a:ext cx="349191" cy="449869"/>
                </a:xfrm>
                <a:custGeom>
                  <a:avLst/>
                  <a:gdLst>
                    <a:gd name="T0" fmla="*/ 96 w 1586"/>
                    <a:gd name="T1" fmla="*/ 0 h 2040"/>
                    <a:gd name="T2" fmla="*/ 74 w 1586"/>
                    <a:gd name="T3" fmla="*/ 9 h 2040"/>
                    <a:gd name="T4" fmla="*/ 70 w 1586"/>
                    <a:gd name="T5" fmla="*/ 25 h 2040"/>
                    <a:gd name="T6" fmla="*/ 82 w 1586"/>
                    <a:gd name="T7" fmla="*/ 39 h 2040"/>
                    <a:gd name="T8" fmla="*/ 69 w 1586"/>
                    <a:gd name="T9" fmla="*/ 56 h 2040"/>
                    <a:gd name="T10" fmla="*/ 73 w 1586"/>
                    <a:gd name="T11" fmla="*/ 72 h 2040"/>
                    <a:gd name="T12" fmla="*/ 63 w 1586"/>
                    <a:gd name="T13" fmla="*/ 89 h 2040"/>
                    <a:gd name="T14" fmla="*/ 50 w 1586"/>
                    <a:gd name="T15" fmla="*/ 79 h 2040"/>
                    <a:gd name="T16" fmla="*/ 42 w 1586"/>
                    <a:gd name="T17" fmla="*/ 63 h 2040"/>
                    <a:gd name="T18" fmla="*/ 24 w 1586"/>
                    <a:gd name="T19" fmla="*/ 88 h 2040"/>
                    <a:gd name="T20" fmla="*/ 13 w 1586"/>
                    <a:gd name="T21" fmla="*/ 91 h 2040"/>
                    <a:gd name="T22" fmla="*/ 5 w 1586"/>
                    <a:gd name="T23" fmla="*/ 123 h 2040"/>
                    <a:gd name="T24" fmla="*/ 13 w 1586"/>
                    <a:gd name="T25" fmla="*/ 142 h 2040"/>
                    <a:gd name="T26" fmla="*/ 0 w 1586"/>
                    <a:gd name="T27" fmla="*/ 168 h 2040"/>
                    <a:gd name="T28" fmla="*/ 7 w 1586"/>
                    <a:gd name="T29" fmla="*/ 186 h 2040"/>
                    <a:gd name="T30" fmla="*/ 12 w 1586"/>
                    <a:gd name="T31" fmla="*/ 213 h 2040"/>
                    <a:gd name="T32" fmla="*/ 34 w 1586"/>
                    <a:gd name="T33" fmla="*/ 241 h 2040"/>
                    <a:gd name="T34" fmla="*/ 40 w 1586"/>
                    <a:gd name="T35" fmla="*/ 271 h 2040"/>
                    <a:gd name="T36" fmla="*/ 45 w 1586"/>
                    <a:gd name="T37" fmla="*/ 300 h 2040"/>
                    <a:gd name="T38" fmla="*/ 26 w 1586"/>
                    <a:gd name="T39" fmla="*/ 387 h 2040"/>
                    <a:gd name="T40" fmla="*/ 58 w 1586"/>
                    <a:gd name="T41" fmla="*/ 382 h 2040"/>
                    <a:gd name="T42" fmla="*/ 145 w 1586"/>
                    <a:gd name="T43" fmla="*/ 365 h 2040"/>
                    <a:gd name="T44" fmla="*/ 161 w 1586"/>
                    <a:gd name="T45" fmla="*/ 376 h 2040"/>
                    <a:gd name="T46" fmla="*/ 184 w 1586"/>
                    <a:gd name="T47" fmla="*/ 361 h 2040"/>
                    <a:gd name="T48" fmla="*/ 221 w 1586"/>
                    <a:gd name="T49" fmla="*/ 359 h 2040"/>
                    <a:gd name="T50" fmla="*/ 221 w 1586"/>
                    <a:gd name="T51" fmla="*/ 352 h 2040"/>
                    <a:gd name="T52" fmla="*/ 257 w 1586"/>
                    <a:gd name="T53" fmla="*/ 349 h 2040"/>
                    <a:gd name="T54" fmla="*/ 266 w 1586"/>
                    <a:gd name="T55" fmla="*/ 332 h 2040"/>
                    <a:gd name="T56" fmla="*/ 276 w 1586"/>
                    <a:gd name="T57" fmla="*/ 323 h 2040"/>
                    <a:gd name="T58" fmla="*/ 277 w 1586"/>
                    <a:gd name="T59" fmla="*/ 313 h 2040"/>
                    <a:gd name="T60" fmla="*/ 267 w 1586"/>
                    <a:gd name="T61" fmla="*/ 308 h 2040"/>
                    <a:gd name="T62" fmla="*/ 278 w 1586"/>
                    <a:gd name="T63" fmla="*/ 278 h 2040"/>
                    <a:gd name="T64" fmla="*/ 292 w 1586"/>
                    <a:gd name="T65" fmla="*/ 266 h 2040"/>
                    <a:gd name="T66" fmla="*/ 298 w 1586"/>
                    <a:gd name="T67" fmla="*/ 246 h 2040"/>
                    <a:gd name="T68" fmla="*/ 300 w 1586"/>
                    <a:gd name="T69" fmla="*/ 201 h 2040"/>
                    <a:gd name="T70" fmla="*/ 284 w 1586"/>
                    <a:gd name="T71" fmla="*/ 171 h 2040"/>
                    <a:gd name="T72" fmla="*/ 272 w 1586"/>
                    <a:gd name="T73" fmla="*/ 140 h 2040"/>
                    <a:gd name="T74" fmla="*/ 250 w 1586"/>
                    <a:gd name="T75" fmla="*/ 132 h 2040"/>
                    <a:gd name="T76" fmla="*/ 230 w 1586"/>
                    <a:gd name="T77" fmla="*/ 134 h 2040"/>
                    <a:gd name="T78" fmla="*/ 221 w 1586"/>
                    <a:gd name="T79" fmla="*/ 149 h 2040"/>
                    <a:gd name="T80" fmla="*/ 215 w 1586"/>
                    <a:gd name="T81" fmla="*/ 168 h 2040"/>
                    <a:gd name="T82" fmla="*/ 197 w 1586"/>
                    <a:gd name="T83" fmla="*/ 174 h 2040"/>
                    <a:gd name="T84" fmla="*/ 180 w 1586"/>
                    <a:gd name="T85" fmla="*/ 159 h 2040"/>
                    <a:gd name="T86" fmla="*/ 193 w 1586"/>
                    <a:gd name="T87" fmla="*/ 143 h 2040"/>
                    <a:gd name="T88" fmla="*/ 201 w 1586"/>
                    <a:gd name="T89" fmla="*/ 126 h 2040"/>
                    <a:gd name="T90" fmla="*/ 209 w 1586"/>
                    <a:gd name="T91" fmla="*/ 94 h 2040"/>
                    <a:gd name="T92" fmla="*/ 201 w 1586"/>
                    <a:gd name="T93" fmla="*/ 66 h 2040"/>
                    <a:gd name="T94" fmla="*/ 187 w 1586"/>
                    <a:gd name="T95" fmla="*/ 47 h 2040"/>
                    <a:gd name="T96" fmla="*/ 197 w 1586"/>
                    <a:gd name="T97" fmla="*/ 30 h 2040"/>
                    <a:gd name="T98" fmla="*/ 162 w 1586"/>
                    <a:gd name="T99" fmla="*/ 15 h 2040"/>
                    <a:gd name="T100" fmla="*/ 134 w 1586"/>
                    <a:gd name="T101" fmla="*/ 9 h 2040"/>
                    <a:gd name="T102" fmla="*/ 114 w 1586"/>
                    <a:gd name="T103" fmla="*/ 7 h 2040"/>
                    <a:gd name="T104" fmla="*/ 96 w 1586"/>
                    <a:gd name="T105" fmla="*/ 0 h 20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586" h="2040">
                      <a:moveTo>
                        <a:pt x="506" y="0"/>
                      </a:moveTo>
                      <a:lnTo>
                        <a:pt x="392" y="48"/>
                      </a:lnTo>
                      <a:lnTo>
                        <a:pt x="368" y="132"/>
                      </a:lnTo>
                      <a:lnTo>
                        <a:pt x="434" y="204"/>
                      </a:lnTo>
                      <a:lnTo>
                        <a:pt x="363" y="293"/>
                      </a:lnTo>
                      <a:lnTo>
                        <a:pt x="386" y="378"/>
                      </a:lnTo>
                      <a:lnTo>
                        <a:pt x="332" y="468"/>
                      </a:lnTo>
                      <a:lnTo>
                        <a:pt x="266" y="414"/>
                      </a:lnTo>
                      <a:lnTo>
                        <a:pt x="224" y="330"/>
                      </a:lnTo>
                      <a:lnTo>
                        <a:pt x="128" y="462"/>
                      </a:lnTo>
                      <a:lnTo>
                        <a:pt x="68" y="480"/>
                      </a:lnTo>
                      <a:lnTo>
                        <a:pt x="26" y="648"/>
                      </a:lnTo>
                      <a:lnTo>
                        <a:pt x="68" y="750"/>
                      </a:lnTo>
                      <a:lnTo>
                        <a:pt x="0" y="883"/>
                      </a:lnTo>
                      <a:lnTo>
                        <a:pt x="38" y="978"/>
                      </a:lnTo>
                      <a:lnTo>
                        <a:pt x="62" y="1122"/>
                      </a:lnTo>
                      <a:lnTo>
                        <a:pt x="182" y="1272"/>
                      </a:lnTo>
                      <a:lnTo>
                        <a:pt x="212" y="1428"/>
                      </a:lnTo>
                      <a:lnTo>
                        <a:pt x="236" y="1584"/>
                      </a:lnTo>
                      <a:lnTo>
                        <a:pt x="137" y="2040"/>
                      </a:lnTo>
                      <a:lnTo>
                        <a:pt x="304" y="2013"/>
                      </a:lnTo>
                      <a:lnTo>
                        <a:pt x="766" y="1926"/>
                      </a:lnTo>
                      <a:lnTo>
                        <a:pt x="851" y="1983"/>
                      </a:lnTo>
                      <a:lnTo>
                        <a:pt x="973" y="1905"/>
                      </a:lnTo>
                      <a:lnTo>
                        <a:pt x="1166" y="1895"/>
                      </a:lnTo>
                      <a:lnTo>
                        <a:pt x="1166" y="1857"/>
                      </a:lnTo>
                      <a:lnTo>
                        <a:pt x="1360" y="1841"/>
                      </a:lnTo>
                      <a:lnTo>
                        <a:pt x="1406" y="1752"/>
                      </a:lnTo>
                      <a:lnTo>
                        <a:pt x="1460" y="1704"/>
                      </a:lnTo>
                      <a:lnTo>
                        <a:pt x="1466" y="1650"/>
                      </a:lnTo>
                      <a:lnTo>
                        <a:pt x="1409" y="1626"/>
                      </a:lnTo>
                      <a:lnTo>
                        <a:pt x="1472" y="1464"/>
                      </a:lnTo>
                      <a:lnTo>
                        <a:pt x="1544" y="1404"/>
                      </a:lnTo>
                      <a:lnTo>
                        <a:pt x="1574" y="1296"/>
                      </a:lnTo>
                      <a:lnTo>
                        <a:pt x="1586" y="1062"/>
                      </a:lnTo>
                      <a:lnTo>
                        <a:pt x="1502" y="900"/>
                      </a:lnTo>
                      <a:lnTo>
                        <a:pt x="1436" y="738"/>
                      </a:lnTo>
                      <a:lnTo>
                        <a:pt x="1322" y="696"/>
                      </a:lnTo>
                      <a:lnTo>
                        <a:pt x="1214" y="708"/>
                      </a:lnTo>
                      <a:lnTo>
                        <a:pt x="1166" y="786"/>
                      </a:lnTo>
                      <a:lnTo>
                        <a:pt x="1136" y="888"/>
                      </a:lnTo>
                      <a:lnTo>
                        <a:pt x="1040" y="918"/>
                      </a:lnTo>
                      <a:lnTo>
                        <a:pt x="952" y="837"/>
                      </a:lnTo>
                      <a:lnTo>
                        <a:pt x="1022" y="756"/>
                      </a:lnTo>
                      <a:lnTo>
                        <a:pt x="1064" y="666"/>
                      </a:lnTo>
                      <a:lnTo>
                        <a:pt x="1106" y="498"/>
                      </a:lnTo>
                      <a:lnTo>
                        <a:pt x="1064" y="348"/>
                      </a:lnTo>
                      <a:lnTo>
                        <a:pt x="986" y="246"/>
                      </a:lnTo>
                      <a:lnTo>
                        <a:pt x="1040" y="156"/>
                      </a:lnTo>
                      <a:lnTo>
                        <a:pt x="854" y="78"/>
                      </a:lnTo>
                      <a:lnTo>
                        <a:pt x="710" y="48"/>
                      </a:lnTo>
                      <a:lnTo>
                        <a:pt x="602" y="36"/>
                      </a:lnTo>
                      <a:lnTo>
                        <a:pt x="50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09" name="Freeform 47">
                  <a:extLst>
                    <a:ext uri="{FF2B5EF4-FFF2-40B4-BE49-F238E27FC236}">
                      <a16:creationId xmlns:a16="http://schemas.microsoft.com/office/drawing/2014/main" id="{ED4C43C5-0E39-47EA-941B-B481E3AB8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156" y="2398572"/>
                  <a:ext cx="593624" cy="432432"/>
                </a:xfrm>
                <a:custGeom>
                  <a:avLst/>
                  <a:gdLst>
                    <a:gd name="T0" fmla="*/ 17 w 2687"/>
                    <a:gd name="T1" fmla="*/ 25 h 1962"/>
                    <a:gd name="T2" fmla="*/ 0 w 2687"/>
                    <a:gd name="T3" fmla="*/ 48 h 1962"/>
                    <a:gd name="T4" fmla="*/ 11 w 2687"/>
                    <a:gd name="T5" fmla="*/ 93 h 1962"/>
                    <a:gd name="T6" fmla="*/ 15 w 2687"/>
                    <a:gd name="T7" fmla="*/ 130 h 1962"/>
                    <a:gd name="T8" fmla="*/ 6 w 2687"/>
                    <a:gd name="T9" fmla="*/ 150 h 1962"/>
                    <a:gd name="T10" fmla="*/ 22 w 2687"/>
                    <a:gd name="T11" fmla="*/ 166 h 1962"/>
                    <a:gd name="T12" fmla="*/ 6 w 2687"/>
                    <a:gd name="T13" fmla="*/ 173 h 1962"/>
                    <a:gd name="T14" fmla="*/ 23 w 2687"/>
                    <a:gd name="T15" fmla="*/ 196 h 1962"/>
                    <a:gd name="T16" fmla="*/ 0 w 2687"/>
                    <a:gd name="T17" fmla="*/ 213 h 1962"/>
                    <a:gd name="T18" fmla="*/ 6 w 2687"/>
                    <a:gd name="T19" fmla="*/ 230 h 1962"/>
                    <a:gd name="T20" fmla="*/ 28 w 2687"/>
                    <a:gd name="T21" fmla="*/ 236 h 1962"/>
                    <a:gd name="T22" fmla="*/ 47 w 2687"/>
                    <a:gd name="T23" fmla="*/ 246 h 1962"/>
                    <a:gd name="T24" fmla="*/ 63 w 2687"/>
                    <a:gd name="T25" fmla="*/ 264 h 1962"/>
                    <a:gd name="T26" fmla="*/ 74 w 2687"/>
                    <a:gd name="T27" fmla="*/ 309 h 1962"/>
                    <a:gd name="T28" fmla="*/ 106 w 2687"/>
                    <a:gd name="T29" fmla="*/ 310 h 1962"/>
                    <a:gd name="T30" fmla="*/ 142 w 2687"/>
                    <a:gd name="T31" fmla="*/ 309 h 1962"/>
                    <a:gd name="T32" fmla="*/ 171 w 2687"/>
                    <a:gd name="T33" fmla="*/ 338 h 1962"/>
                    <a:gd name="T34" fmla="*/ 194 w 2687"/>
                    <a:gd name="T35" fmla="*/ 321 h 1962"/>
                    <a:gd name="T36" fmla="*/ 233 w 2687"/>
                    <a:gd name="T37" fmla="*/ 344 h 1962"/>
                    <a:gd name="T38" fmla="*/ 285 w 2687"/>
                    <a:gd name="T39" fmla="*/ 338 h 1962"/>
                    <a:gd name="T40" fmla="*/ 302 w 2687"/>
                    <a:gd name="T41" fmla="*/ 349 h 1962"/>
                    <a:gd name="T42" fmla="*/ 322 w 2687"/>
                    <a:gd name="T43" fmla="*/ 341 h 1962"/>
                    <a:gd name="T44" fmla="*/ 352 w 2687"/>
                    <a:gd name="T45" fmla="*/ 341 h 1962"/>
                    <a:gd name="T46" fmla="*/ 371 w 2687"/>
                    <a:gd name="T47" fmla="*/ 354 h 1962"/>
                    <a:gd name="T48" fmla="*/ 427 w 2687"/>
                    <a:gd name="T49" fmla="*/ 372 h 1962"/>
                    <a:gd name="T50" fmla="*/ 456 w 2687"/>
                    <a:gd name="T51" fmla="*/ 372 h 1962"/>
                    <a:gd name="T52" fmla="*/ 456 w 2687"/>
                    <a:gd name="T53" fmla="*/ 338 h 1962"/>
                    <a:gd name="T54" fmla="*/ 467 w 2687"/>
                    <a:gd name="T55" fmla="*/ 298 h 1962"/>
                    <a:gd name="T56" fmla="*/ 478 w 2687"/>
                    <a:gd name="T57" fmla="*/ 258 h 1962"/>
                    <a:gd name="T58" fmla="*/ 484 w 2687"/>
                    <a:gd name="T59" fmla="*/ 232 h 1962"/>
                    <a:gd name="T60" fmla="*/ 482 w 2687"/>
                    <a:gd name="T61" fmla="*/ 196 h 1962"/>
                    <a:gd name="T62" fmla="*/ 494 w 2687"/>
                    <a:gd name="T63" fmla="*/ 159 h 1962"/>
                    <a:gd name="T64" fmla="*/ 501 w 2687"/>
                    <a:gd name="T65" fmla="*/ 120 h 1962"/>
                    <a:gd name="T66" fmla="*/ 510 w 2687"/>
                    <a:gd name="T67" fmla="*/ 102 h 1962"/>
                    <a:gd name="T68" fmla="*/ 439 w 2687"/>
                    <a:gd name="T69" fmla="*/ 78 h 1962"/>
                    <a:gd name="T70" fmla="*/ 389 w 2687"/>
                    <a:gd name="T71" fmla="*/ 66 h 1962"/>
                    <a:gd name="T72" fmla="*/ 321 w 2687"/>
                    <a:gd name="T73" fmla="*/ 54 h 1962"/>
                    <a:gd name="T74" fmla="*/ 234 w 2687"/>
                    <a:gd name="T75" fmla="*/ 35 h 1962"/>
                    <a:gd name="T76" fmla="*/ 137 w 2687"/>
                    <a:gd name="T77" fmla="*/ 0 h 1962"/>
                    <a:gd name="T78" fmla="*/ 144 w 2687"/>
                    <a:gd name="T79" fmla="*/ 26 h 1962"/>
                    <a:gd name="T80" fmla="*/ 165 w 2687"/>
                    <a:gd name="T81" fmla="*/ 42 h 1962"/>
                    <a:gd name="T82" fmla="*/ 142 w 2687"/>
                    <a:gd name="T83" fmla="*/ 53 h 1962"/>
                    <a:gd name="T84" fmla="*/ 159 w 2687"/>
                    <a:gd name="T85" fmla="*/ 71 h 1962"/>
                    <a:gd name="T86" fmla="*/ 154 w 2687"/>
                    <a:gd name="T87" fmla="*/ 116 h 1962"/>
                    <a:gd name="T88" fmla="*/ 137 w 2687"/>
                    <a:gd name="T89" fmla="*/ 162 h 1962"/>
                    <a:gd name="T90" fmla="*/ 108 w 2687"/>
                    <a:gd name="T91" fmla="*/ 179 h 1962"/>
                    <a:gd name="T92" fmla="*/ 120 w 2687"/>
                    <a:gd name="T93" fmla="*/ 156 h 1962"/>
                    <a:gd name="T94" fmla="*/ 125 w 2687"/>
                    <a:gd name="T95" fmla="*/ 156 h 1962"/>
                    <a:gd name="T96" fmla="*/ 125 w 2687"/>
                    <a:gd name="T97" fmla="*/ 110 h 1962"/>
                    <a:gd name="T98" fmla="*/ 114 w 2687"/>
                    <a:gd name="T99" fmla="*/ 105 h 1962"/>
                    <a:gd name="T100" fmla="*/ 125 w 2687"/>
                    <a:gd name="T101" fmla="*/ 93 h 1962"/>
                    <a:gd name="T102" fmla="*/ 104 w 2687"/>
                    <a:gd name="T103" fmla="*/ 73 h 1962"/>
                    <a:gd name="T104" fmla="*/ 80 w 2687"/>
                    <a:gd name="T105" fmla="*/ 62 h 1962"/>
                    <a:gd name="T106" fmla="*/ 54 w 2687"/>
                    <a:gd name="T107" fmla="*/ 50 h 1962"/>
                    <a:gd name="T108" fmla="*/ 17 w 2687"/>
                    <a:gd name="T109" fmla="*/ 25 h 19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687" h="1962">
                      <a:moveTo>
                        <a:pt x="90" y="132"/>
                      </a:moveTo>
                      <a:lnTo>
                        <a:pt x="0" y="252"/>
                      </a:lnTo>
                      <a:lnTo>
                        <a:pt x="60" y="492"/>
                      </a:lnTo>
                      <a:lnTo>
                        <a:pt x="81" y="686"/>
                      </a:lnTo>
                      <a:lnTo>
                        <a:pt x="30" y="792"/>
                      </a:lnTo>
                      <a:lnTo>
                        <a:pt x="118" y="878"/>
                      </a:lnTo>
                      <a:lnTo>
                        <a:pt x="30" y="912"/>
                      </a:lnTo>
                      <a:lnTo>
                        <a:pt x="120" y="1032"/>
                      </a:lnTo>
                      <a:lnTo>
                        <a:pt x="0" y="1122"/>
                      </a:lnTo>
                      <a:lnTo>
                        <a:pt x="30" y="1212"/>
                      </a:lnTo>
                      <a:lnTo>
                        <a:pt x="145" y="1243"/>
                      </a:lnTo>
                      <a:lnTo>
                        <a:pt x="246" y="1298"/>
                      </a:lnTo>
                      <a:lnTo>
                        <a:pt x="330" y="1392"/>
                      </a:lnTo>
                      <a:lnTo>
                        <a:pt x="390" y="1632"/>
                      </a:lnTo>
                      <a:lnTo>
                        <a:pt x="556" y="1637"/>
                      </a:lnTo>
                      <a:lnTo>
                        <a:pt x="750" y="1632"/>
                      </a:lnTo>
                      <a:lnTo>
                        <a:pt x="900" y="1782"/>
                      </a:lnTo>
                      <a:lnTo>
                        <a:pt x="1020" y="1692"/>
                      </a:lnTo>
                      <a:lnTo>
                        <a:pt x="1230" y="1812"/>
                      </a:lnTo>
                      <a:lnTo>
                        <a:pt x="1501" y="1782"/>
                      </a:lnTo>
                      <a:lnTo>
                        <a:pt x="1591" y="1842"/>
                      </a:lnTo>
                      <a:lnTo>
                        <a:pt x="1699" y="1801"/>
                      </a:lnTo>
                      <a:lnTo>
                        <a:pt x="1855" y="1801"/>
                      </a:lnTo>
                      <a:lnTo>
                        <a:pt x="1955" y="1865"/>
                      </a:lnTo>
                      <a:lnTo>
                        <a:pt x="2251" y="1962"/>
                      </a:lnTo>
                      <a:lnTo>
                        <a:pt x="2401" y="1962"/>
                      </a:lnTo>
                      <a:lnTo>
                        <a:pt x="2401" y="1782"/>
                      </a:lnTo>
                      <a:lnTo>
                        <a:pt x="2461" y="1572"/>
                      </a:lnTo>
                      <a:lnTo>
                        <a:pt x="2521" y="1362"/>
                      </a:lnTo>
                      <a:lnTo>
                        <a:pt x="2550" y="1225"/>
                      </a:lnTo>
                      <a:lnTo>
                        <a:pt x="2540" y="1033"/>
                      </a:lnTo>
                      <a:lnTo>
                        <a:pt x="2604" y="841"/>
                      </a:lnTo>
                      <a:lnTo>
                        <a:pt x="2641" y="631"/>
                      </a:lnTo>
                      <a:lnTo>
                        <a:pt x="2687" y="539"/>
                      </a:lnTo>
                      <a:lnTo>
                        <a:pt x="2312" y="411"/>
                      </a:lnTo>
                      <a:lnTo>
                        <a:pt x="2047" y="347"/>
                      </a:lnTo>
                      <a:lnTo>
                        <a:pt x="1690" y="283"/>
                      </a:lnTo>
                      <a:lnTo>
                        <a:pt x="1233" y="183"/>
                      </a:lnTo>
                      <a:lnTo>
                        <a:pt x="721" y="0"/>
                      </a:lnTo>
                      <a:lnTo>
                        <a:pt x="758" y="137"/>
                      </a:lnTo>
                      <a:lnTo>
                        <a:pt x="870" y="222"/>
                      </a:lnTo>
                      <a:lnTo>
                        <a:pt x="750" y="282"/>
                      </a:lnTo>
                      <a:lnTo>
                        <a:pt x="840" y="372"/>
                      </a:lnTo>
                      <a:lnTo>
                        <a:pt x="810" y="612"/>
                      </a:lnTo>
                      <a:lnTo>
                        <a:pt x="720" y="852"/>
                      </a:lnTo>
                      <a:lnTo>
                        <a:pt x="570" y="942"/>
                      </a:lnTo>
                      <a:lnTo>
                        <a:pt x="630" y="822"/>
                      </a:lnTo>
                      <a:lnTo>
                        <a:pt x="660" y="822"/>
                      </a:lnTo>
                      <a:lnTo>
                        <a:pt x="660" y="582"/>
                      </a:lnTo>
                      <a:lnTo>
                        <a:pt x="600" y="552"/>
                      </a:lnTo>
                      <a:lnTo>
                        <a:pt x="660" y="492"/>
                      </a:lnTo>
                      <a:lnTo>
                        <a:pt x="547" y="384"/>
                      </a:lnTo>
                      <a:lnTo>
                        <a:pt x="419" y="329"/>
                      </a:lnTo>
                      <a:lnTo>
                        <a:pt x="282" y="265"/>
                      </a:lnTo>
                      <a:lnTo>
                        <a:pt x="90" y="132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0" name="Freeform 48">
                  <a:extLst>
                    <a:ext uri="{FF2B5EF4-FFF2-40B4-BE49-F238E27FC236}">
                      <a16:creationId xmlns:a16="http://schemas.microsoft.com/office/drawing/2014/main" id="{BBEC0319-6736-479A-AE08-22226CCDF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709" y="2665935"/>
                  <a:ext cx="718169" cy="588200"/>
                </a:xfrm>
                <a:custGeom>
                  <a:avLst/>
                  <a:gdLst>
                    <a:gd name="T0" fmla="*/ 150 w 3256"/>
                    <a:gd name="T1" fmla="*/ 0 h 2669"/>
                    <a:gd name="T2" fmla="*/ 127 w 3256"/>
                    <a:gd name="T3" fmla="*/ 29 h 2669"/>
                    <a:gd name="T4" fmla="*/ 132 w 3256"/>
                    <a:gd name="T5" fmla="*/ 68 h 2669"/>
                    <a:gd name="T6" fmla="*/ 109 w 3256"/>
                    <a:gd name="T7" fmla="*/ 85 h 2669"/>
                    <a:gd name="T8" fmla="*/ 103 w 3256"/>
                    <a:gd name="T9" fmla="*/ 114 h 2669"/>
                    <a:gd name="T10" fmla="*/ 91 w 3256"/>
                    <a:gd name="T11" fmla="*/ 139 h 2669"/>
                    <a:gd name="T12" fmla="*/ 79 w 3256"/>
                    <a:gd name="T13" fmla="*/ 173 h 2669"/>
                    <a:gd name="T14" fmla="*/ 58 w 3256"/>
                    <a:gd name="T15" fmla="*/ 207 h 2669"/>
                    <a:gd name="T16" fmla="*/ 30 w 3256"/>
                    <a:gd name="T17" fmla="*/ 240 h 2669"/>
                    <a:gd name="T18" fmla="*/ 29 w 3256"/>
                    <a:gd name="T19" fmla="*/ 263 h 2669"/>
                    <a:gd name="T20" fmla="*/ 12 w 3256"/>
                    <a:gd name="T21" fmla="*/ 284 h 2669"/>
                    <a:gd name="T22" fmla="*/ 17 w 3256"/>
                    <a:gd name="T23" fmla="*/ 325 h 2669"/>
                    <a:gd name="T24" fmla="*/ 0 w 3256"/>
                    <a:gd name="T25" fmla="*/ 357 h 2669"/>
                    <a:gd name="T26" fmla="*/ 9 w 3256"/>
                    <a:gd name="T27" fmla="*/ 370 h 2669"/>
                    <a:gd name="T28" fmla="*/ 46 w 3256"/>
                    <a:gd name="T29" fmla="*/ 381 h 2669"/>
                    <a:gd name="T30" fmla="*/ 302 w 3256"/>
                    <a:gd name="T31" fmla="*/ 460 h 2669"/>
                    <a:gd name="T32" fmla="*/ 524 w 3256"/>
                    <a:gd name="T33" fmla="*/ 506 h 2669"/>
                    <a:gd name="T34" fmla="*/ 547 w 3256"/>
                    <a:gd name="T35" fmla="*/ 352 h 2669"/>
                    <a:gd name="T36" fmla="*/ 569 w 3256"/>
                    <a:gd name="T37" fmla="*/ 318 h 2669"/>
                    <a:gd name="T38" fmla="*/ 552 w 3256"/>
                    <a:gd name="T39" fmla="*/ 296 h 2669"/>
                    <a:gd name="T40" fmla="*/ 552 w 3256"/>
                    <a:gd name="T41" fmla="*/ 273 h 2669"/>
                    <a:gd name="T42" fmla="*/ 581 w 3256"/>
                    <a:gd name="T43" fmla="*/ 256 h 2669"/>
                    <a:gd name="T44" fmla="*/ 586 w 3256"/>
                    <a:gd name="T45" fmla="*/ 227 h 2669"/>
                    <a:gd name="T46" fmla="*/ 586 w 3256"/>
                    <a:gd name="T47" fmla="*/ 222 h 2669"/>
                    <a:gd name="T48" fmla="*/ 592 w 3256"/>
                    <a:gd name="T49" fmla="*/ 210 h 2669"/>
                    <a:gd name="T50" fmla="*/ 615 w 3256"/>
                    <a:gd name="T51" fmla="*/ 205 h 2669"/>
                    <a:gd name="T52" fmla="*/ 617 w 3256"/>
                    <a:gd name="T53" fmla="*/ 187 h 2669"/>
                    <a:gd name="T54" fmla="*/ 615 w 3256"/>
                    <a:gd name="T55" fmla="*/ 165 h 2669"/>
                    <a:gd name="T56" fmla="*/ 598 w 3256"/>
                    <a:gd name="T57" fmla="*/ 142 h 2669"/>
                    <a:gd name="T58" fmla="*/ 571 w 3256"/>
                    <a:gd name="T59" fmla="*/ 142 h 2669"/>
                    <a:gd name="T60" fmla="*/ 514 w 3256"/>
                    <a:gd name="T61" fmla="*/ 124 h 2669"/>
                    <a:gd name="T62" fmla="*/ 496 w 3256"/>
                    <a:gd name="T63" fmla="*/ 111 h 2669"/>
                    <a:gd name="T64" fmla="*/ 466 w 3256"/>
                    <a:gd name="T65" fmla="*/ 111 h 2669"/>
                    <a:gd name="T66" fmla="*/ 446 w 3256"/>
                    <a:gd name="T67" fmla="*/ 119 h 2669"/>
                    <a:gd name="T68" fmla="*/ 428 w 3256"/>
                    <a:gd name="T69" fmla="*/ 108 h 2669"/>
                    <a:gd name="T70" fmla="*/ 377 w 3256"/>
                    <a:gd name="T71" fmla="*/ 114 h 2669"/>
                    <a:gd name="T72" fmla="*/ 337 w 3256"/>
                    <a:gd name="T73" fmla="*/ 91 h 2669"/>
                    <a:gd name="T74" fmla="*/ 314 w 3256"/>
                    <a:gd name="T75" fmla="*/ 108 h 2669"/>
                    <a:gd name="T76" fmla="*/ 286 w 3256"/>
                    <a:gd name="T77" fmla="*/ 79 h 2669"/>
                    <a:gd name="T78" fmla="*/ 252 w 3256"/>
                    <a:gd name="T79" fmla="*/ 80 h 2669"/>
                    <a:gd name="T80" fmla="*/ 218 w 3256"/>
                    <a:gd name="T81" fmla="*/ 79 h 2669"/>
                    <a:gd name="T82" fmla="*/ 206 w 3256"/>
                    <a:gd name="T83" fmla="*/ 34 h 2669"/>
                    <a:gd name="T84" fmla="*/ 191 w 3256"/>
                    <a:gd name="T85" fmla="*/ 16 h 2669"/>
                    <a:gd name="T86" fmla="*/ 171 w 3256"/>
                    <a:gd name="T87" fmla="*/ 5 h 2669"/>
                    <a:gd name="T88" fmla="*/ 150 w 3256"/>
                    <a:gd name="T89" fmla="*/ 0 h 26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256" h="2669">
                      <a:moveTo>
                        <a:pt x="789" y="0"/>
                      </a:moveTo>
                      <a:lnTo>
                        <a:pt x="672" y="155"/>
                      </a:lnTo>
                      <a:lnTo>
                        <a:pt x="694" y="359"/>
                      </a:lnTo>
                      <a:lnTo>
                        <a:pt x="574" y="449"/>
                      </a:lnTo>
                      <a:lnTo>
                        <a:pt x="544" y="599"/>
                      </a:lnTo>
                      <a:lnTo>
                        <a:pt x="480" y="731"/>
                      </a:lnTo>
                      <a:lnTo>
                        <a:pt x="416" y="915"/>
                      </a:lnTo>
                      <a:lnTo>
                        <a:pt x="304" y="1091"/>
                      </a:lnTo>
                      <a:lnTo>
                        <a:pt x="160" y="1267"/>
                      </a:lnTo>
                      <a:lnTo>
                        <a:pt x="152" y="1387"/>
                      </a:lnTo>
                      <a:lnTo>
                        <a:pt x="64" y="1499"/>
                      </a:lnTo>
                      <a:lnTo>
                        <a:pt x="88" y="1715"/>
                      </a:lnTo>
                      <a:lnTo>
                        <a:pt x="0" y="1883"/>
                      </a:lnTo>
                      <a:lnTo>
                        <a:pt x="48" y="1952"/>
                      </a:lnTo>
                      <a:lnTo>
                        <a:pt x="244" y="2009"/>
                      </a:lnTo>
                      <a:lnTo>
                        <a:pt x="1594" y="2429"/>
                      </a:lnTo>
                      <a:lnTo>
                        <a:pt x="2765" y="2669"/>
                      </a:lnTo>
                      <a:lnTo>
                        <a:pt x="2885" y="1859"/>
                      </a:lnTo>
                      <a:lnTo>
                        <a:pt x="3005" y="1679"/>
                      </a:lnTo>
                      <a:lnTo>
                        <a:pt x="2915" y="1559"/>
                      </a:lnTo>
                      <a:lnTo>
                        <a:pt x="2915" y="1439"/>
                      </a:lnTo>
                      <a:lnTo>
                        <a:pt x="3065" y="1349"/>
                      </a:lnTo>
                      <a:lnTo>
                        <a:pt x="3095" y="1199"/>
                      </a:lnTo>
                      <a:lnTo>
                        <a:pt x="3095" y="1169"/>
                      </a:lnTo>
                      <a:lnTo>
                        <a:pt x="3125" y="1109"/>
                      </a:lnTo>
                      <a:lnTo>
                        <a:pt x="3245" y="1079"/>
                      </a:lnTo>
                      <a:lnTo>
                        <a:pt x="3256" y="987"/>
                      </a:lnTo>
                      <a:lnTo>
                        <a:pt x="3245" y="869"/>
                      </a:lnTo>
                      <a:lnTo>
                        <a:pt x="3158" y="749"/>
                      </a:lnTo>
                      <a:lnTo>
                        <a:pt x="3012" y="749"/>
                      </a:lnTo>
                      <a:lnTo>
                        <a:pt x="2715" y="653"/>
                      </a:lnTo>
                      <a:lnTo>
                        <a:pt x="2615" y="587"/>
                      </a:lnTo>
                      <a:lnTo>
                        <a:pt x="2460" y="587"/>
                      </a:lnTo>
                      <a:lnTo>
                        <a:pt x="2351" y="629"/>
                      </a:lnTo>
                      <a:lnTo>
                        <a:pt x="2259" y="569"/>
                      </a:lnTo>
                      <a:lnTo>
                        <a:pt x="1989" y="599"/>
                      </a:lnTo>
                      <a:lnTo>
                        <a:pt x="1779" y="480"/>
                      </a:lnTo>
                      <a:lnTo>
                        <a:pt x="1659" y="569"/>
                      </a:lnTo>
                      <a:lnTo>
                        <a:pt x="1508" y="419"/>
                      </a:lnTo>
                      <a:lnTo>
                        <a:pt x="1331" y="423"/>
                      </a:lnTo>
                      <a:lnTo>
                        <a:pt x="1148" y="419"/>
                      </a:lnTo>
                      <a:lnTo>
                        <a:pt x="1088" y="180"/>
                      </a:lnTo>
                      <a:lnTo>
                        <a:pt x="1010" y="87"/>
                      </a:lnTo>
                      <a:lnTo>
                        <a:pt x="905" y="29"/>
                      </a:lnTo>
                      <a:lnTo>
                        <a:pt x="789" y="0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1" name="Freeform 49">
                  <a:extLst>
                    <a:ext uri="{FF2B5EF4-FFF2-40B4-BE49-F238E27FC236}">
                      <a16:creationId xmlns:a16="http://schemas.microsoft.com/office/drawing/2014/main" id="{4FD92967-060F-4C69-A22B-5BA3BDC40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9494" y="3096042"/>
                  <a:ext cx="770547" cy="1231036"/>
                </a:xfrm>
                <a:custGeom>
                  <a:avLst/>
                  <a:gdLst>
                    <a:gd name="T0" fmla="*/ 42 w 3498"/>
                    <a:gd name="T1" fmla="*/ 24 h 5586"/>
                    <a:gd name="T2" fmla="*/ 38 w 3498"/>
                    <a:gd name="T3" fmla="*/ 71 h 5586"/>
                    <a:gd name="T4" fmla="*/ 0 w 3498"/>
                    <a:gd name="T5" fmla="*/ 138 h 5586"/>
                    <a:gd name="T6" fmla="*/ 23 w 3498"/>
                    <a:gd name="T7" fmla="*/ 193 h 5586"/>
                    <a:gd name="T8" fmla="*/ 25 w 3498"/>
                    <a:gd name="T9" fmla="*/ 248 h 5586"/>
                    <a:gd name="T10" fmla="*/ 28 w 3498"/>
                    <a:gd name="T11" fmla="*/ 341 h 5586"/>
                    <a:gd name="T12" fmla="*/ 47 w 3498"/>
                    <a:gd name="T13" fmla="*/ 399 h 5586"/>
                    <a:gd name="T14" fmla="*/ 64 w 3498"/>
                    <a:gd name="T15" fmla="*/ 430 h 5586"/>
                    <a:gd name="T16" fmla="*/ 91 w 3498"/>
                    <a:gd name="T17" fmla="*/ 390 h 5586"/>
                    <a:gd name="T18" fmla="*/ 92 w 3498"/>
                    <a:gd name="T19" fmla="*/ 425 h 5586"/>
                    <a:gd name="T20" fmla="*/ 72 w 3498"/>
                    <a:gd name="T21" fmla="*/ 452 h 5586"/>
                    <a:gd name="T22" fmla="*/ 61 w 3498"/>
                    <a:gd name="T23" fmla="*/ 486 h 5586"/>
                    <a:gd name="T24" fmla="*/ 111 w 3498"/>
                    <a:gd name="T25" fmla="*/ 538 h 5586"/>
                    <a:gd name="T26" fmla="*/ 90 w 3498"/>
                    <a:gd name="T27" fmla="*/ 569 h 5586"/>
                    <a:gd name="T28" fmla="*/ 124 w 3498"/>
                    <a:gd name="T29" fmla="*/ 637 h 5586"/>
                    <a:gd name="T30" fmla="*/ 152 w 3498"/>
                    <a:gd name="T31" fmla="*/ 708 h 5586"/>
                    <a:gd name="T32" fmla="*/ 156 w 3498"/>
                    <a:gd name="T33" fmla="*/ 783 h 5586"/>
                    <a:gd name="T34" fmla="*/ 235 w 3498"/>
                    <a:gd name="T35" fmla="*/ 820 h 5586"/>
                    <a:gd name="T36" fmla="*/ 288 w 3498"/>
                    <a:gd name="T37" fmla="*/ 862 h 5586"/>
                    <a:gd name="T38" fmla="*/ 322 w 3498"/>
                    <a:gd name="T39" fmla="*/ 879 h 5586"/>
                    <a:gd name="T40" fmla="*/ 351 w 3498"/>
                    <a:gd name="T41" fmla="*/ 918 h 5586"/>
                    <a:gd name="T42" fmla="*/ 385 w 3498"/>
                    <a:gd name="T43" fmla="*/ 959 h 5586"/>
                    <a:gd name="T44" fmla="*/ 395 w 3498"/>
                    <a:gd name="T45" fmla="*/ 1023 h 5586"/>
                    <a:gd name="T46" fmla="*/ 441 w 3498"/>
                    <a:gd name="T47" fmla="*/ 1040 h 5586"/>
                    <a:gd name="T48" fmla="*/ 503 w 3498"/>
                    <a:gd name="T49" fmla="*/ 1049 h 5586"/>
                    <a:gd name="T50" fmla="*/ 594 w 3498"/>
                    <a:gd name="T51" fmla="*/ 1059 h 5586"/>
                    <a:gd name="T52" fmla="*/ 612 w 3498"/>
                    <a:gd name="T53" fmla="*/ 1027 h 5586"/>
                    <a:gd name="T54" fmla="*/ 612 w 3498"/>
                    <a:gd name="T55" fmla="*/ 983 h 5586"/>
                    <a:gd name="T56" fmla="*/ 623 w 3498"/>
                    <a:gd name="T57" fmla="*/ 953 h 5586"/>
                    <a:gd name="T58" fmla="*/ 646 w 3498"/>
                    <a:gd name="T59" fmla="*/ 919 h 5586"/>
                    <a:gd name="T60" fmla="*/ 657 w 3498"/>
                    <a:gd name="T61" fmla="*/ 919 h 5586"/>
                    <a:gd name="T62" fmla="*/ 640 w 3498"/>
                    <a:gd name="T63" fmla="*/ 867 h 5586"/>
                    <a:gd name="T64" fmla="*/ 561 w 3498"/>
                    <a:gd name="T65" fmla="*/ 737 h 5586"/>
                    <a:gd name="T66" fmla="*/ 402 w 3498"/>
                    <a:gd name="T67" fmla="*/ 513 h 5586"/>
                    <a:gd name="T68" fmla="*/ 295 w 3498"/>
                    <a:gd name="T69" fmla="*/ 367 h 5586"/>
                    <a:gd name="T70" fmla="*/ 84 w 3498"/>
                    <a:gd name="T71" fmla="*/ 9 h 55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498" h="5586">
                      <a:moveTo>
                        <a:pt x="284" y="0"/>
                      </a:moveTo>
                      <a:lnTo>
                        <a:pt x="222" y="126"/>
                      </a:lnTo>
                      <a:lnTo>
                        <a:pt x="292" y="225"/>
                      </a:lnTo>
                      <a:lnTo>
                        <a:pt x="202" y="375"/>
                      </a:lnTo>
                      <a:lnTo>
                        <a:pt x="202" y="555"/>
                      </a:lnTo>
                      <a:lnTo>
                        <a:pt x="0" y="726"/>
                      </a:lnTo>
                      <a:lnTo>
                        <a:pt x="36" y="906"/>
                      </a:lnTo>
                      <a:lnTo>
                        <a:pt x="120" y="1020"/>
                      </a:lnTo>
                      <a:lnTo>
                        <a:pt x="142" y="1125"/>
                      </a:lnTo>
                      <a:lnTo>
                        <a:pt x="132" y="1308"/>
                      </a:lnTo>
                      <a:lnTo>
                        <a:pt x="72" y="1560"/>
                      </a:lnTo>
                      <a:lnTo>
                        <a:pt x="150" y="1800"/>
                      </a:lnTo>
                      <a:lnTo>
                        <a:pt x="262" y="1965"/>
                      </a:lnTo>
                      <a:lnTo>
                        <a:pt x="246" y="2106"/>
                      </a:lnTo>
                      <a:lnTo>
                        <a:pt x="262" y="2265"/>
                      </a:lnTo>
                      <a:lnTo>
                        <a:pt x="336" y="2268"/>
                      </a:lnTo>
                      <a:lnTo>
                        <a:pt x="408" y="2166"/>
                      </a:lnTo>
                      <a:lnTo>
                        <a:pt x="480" y="2058"/>
                      </a:lnTo>
                      <a:lnTo>
                        <a:pt x="516" y="2118"/>
                      </a:lnTo>
                      <a:lnTo>
                        <a:pt x="486" y="2244"/>
                      </a:lnTo>
                      <a:lnTo>
                        <a:pt x="442" y="2385"/>
                      </a:lnTo>
                      <a:lnTo>
                        <a:pt x="382" y="2385"/>
                      </a:lnTo>
                      <a:lnTo>
                        <a:pt x="366" y="2466"/>
                      </a:lnTo>
                      <a:lnTo>
                        <a:pt x="322" y="2565"/>
                      </a:lnTo>
                      <a:lnTo>
                        <a:pt x="492" y="2742"/>
                      </a:lnTo>
                      <a:lnTo>
                        <a:pt x="588" y="2838"/>
                      </a:lnTo>
                      <a:lnTo>
                        <a:pt x="592" y="2926"/>
                      </a:lnTo>
                      <a:lnTo>
                        <a:pt x="474" y="3000"/>
                      </a:lnTo>
                      <a:lnTo>
                        <a:pt x="606" y="3180"/>
                      </a:lnTo>
                      <a:lnTo>
                        <a:pt x="654" y="3360"/>
                      </a:lnTo>
                      <a:lnTo>
                        <a:pt x="768" y="3564"/>
                      </a:lnTo>
                      <a:lnTo>
                        <a:pt x="802" y="3736"/>
                      </a:lnTo>
                      <a:lnTo>
                        <a:pt x="892" y="3856"/>
                      </a:lnTo>
                      <a:lnTo>
                        <a:pt x="822" y="4128"/>
                      </a:lnTo>
                      <a:lnTo>
                        <a:pt x="1042" y="4246"/>
                      </a:lnTo>
                      <a:lnTo>
                        <a:pt x="1242" y="4326"/>
                      </a:lnTo>
                      <a:lnTo>
                        <a:pt x="1372" y="4456"/>
                      </a:lnTo>
                      <a:lnTo>
                        <a:pt x="1522" y="4546"/>
                      </a:lnTo>
                      <a:lnTo>
                        <a:pt x="1612" y="4546"/>
                      </a:lnTo>
                      <a:lnTo>
                        <a:pt x="1702" y="4636"/>
                      </a:lnTo>
                      <a:lnTo>
                        <a:pt x="1702" y="4756"/>
                      </a:lnTo>
                      <a:lnTo>
                        <a:pt x="1854" y="4842"/>
                      </a:lnTo>
                      <a:lnTo>
                        <a:pt x="1962" y="4944"/>
                      </a:lnTo>
                      <a:lnTo>
                        <a:pt x="2033" y="5056"/>
                      </a:lnTo>
                      <a:lnTo>
                        <a:pt x="2063" y="5236"/>
                      </a:lnTo>
                      <a:lnTo>
                        <a:pt x="2088" y="5394"/>
                      </a:lnTo>
                      <a:lnTo>
                        <a:pt x="2123" y="5506"/>
                      </a:lnTo>
                      <a:lnTo>
                        <a:pt x="2328" y="5484"/>
                      </a:lnTo>
                      <a:lnTo>
                        <a:pt x="2466" y="5532"/>
                      </a:lnTo>
                      <a:lnTo>
                        <a:pt x="2658" y="5532"/>
                      </a:lnTo>
                      <a:lnTo>
                        <a:pt x="2856" y="5544"/>
                      </a:lnTo>
                      <a:lnTo>
                        <a:pt x="3138" y="5586"/>
                      </a:lnTo>
                      <a:lnTo>
                        <a:pt x="3233" y="5536"/>
                      </a:lnTo>
                      <a:lnTo>
                        <a:pt x="3233" y="5416"/>
                      </a:lnTo>
                      <a:lnTo>
                        <a:pt x="3192" y="5292"/>
                      </a:lnTo>
                      <a:lnTo>
                        <a:pt x="3234" y="5184"/>
                      </a:lnTo>
                      <a:lnTo>
                        <a:pt x="3323" y="5116"/>
                      </a:lnTo>
                      <a:lnTo>
                        <a:pt x="3293" y="5026"/>
                      </a:lnTo>
                      <a:lnTo>
                        <a:pt x="3348" y="4950"/>
                      </a:lnTo>
                      <a:lnTo>
                        <a:pt x="3413" y="4846"/>
                      </a:lnTo>
                      <a:lnTo>
                        <a:pt x="3473" y="4846"/>
                      </a:lnTo>
                      <a:lnTo>
                        <a:pt x="3498" y="4770"/>
                      </a:lnTo>
                      <a:lnTo>
                        <a:pt x="3384" y="4572"/>
                      </a:lnTo>
                      <a:lnTo>
                        <a:pt x="3353" y="4396"/>
                      </a:lnTo>
                      <a:lnTo>
                        <a:pt x="2963" y="3886"/>
                      </a:lnTo>
                      <a:lnTo>
                        <a:pt x="2453" y="3226"/>
                      </a:lnTo>
                      <a:lnTo>
                        <a:pt x="2124" y="2706"/>
                      </a:lnTo>
                      <a:lnTo>
                        <a:pt x="1702" y="2175"/>
                      </a:lnTo>
                      <a:lnTo>
                        <a:pt x="1560" y="1938"/>
                      </a:lnTo>
                      <a:lnTo>
                        <a:pt x="1822" y="474"/>
                      </a:lnTo>
                      <a:lnTo>
                        <a:pt x="444" y="45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400" b="1" kern="0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2" name="Freeform 50">
                  <a:extLst>
                    <a:ext uri="{FF2B5EF4-FFF2-40B4-BE49-F238E27FC236}">
                      <a16:creationId xmlns:a16="http://schemas.microsoft.com/office/drawing/2014/main" id="{44002A96-F653-4C49-846C-2FDEA7744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030" y="3200663"/>
                  <a:ext cx="565689" cy="853239"/>
                </a:xfrm>
                <a:custGeom>
                  <a:avLst/>
                  <a:gdLst>
                    <a:gd name="T0" fmla="*/ 49 w 2565"/>
                    <a:gd name="T1" fmla="*/ 0 h 3871"/>
                    <a:gd name="T2" fmla="*/ 272 w 2565"/>
                    <a:gd name="T3" fmla="*/ 46 h 3871"/>
                    <a:gd name="T4" fmla="*/ 486 w 2565"/>
                    <a:gd name="T5" fmla="*/ 88 h 3871"/>
                    <a:gd name="T6" fmla="*/ 480 w 2565"/>
                    <a:gd name="T7" fmla="*/ 110 h 3871"/>
                    <a:gd name="T8" fmla="*/ 465 w 2565"/>
                    <a:gd name="T9" fmla="*/ 183 h 3871"/>
                    <a:gd name="T10" fmla="*/ 458 w 2565"/>
                    <a:gd name="T11" fmla="*/ 251 h 3871"/>
                    <a:gd name="T12" fmla="*/ 450 w 2565"/>
                    <a:gd name="T13" fmla="*/ 318 h 3871"/>
                    <a:gd name="T14" fmla="*/ 425 w 2565"/>
                    <a:gd name="T15" fmla="*/ 472 h 3871"/>
                    <a:gd name="T16" fmla="*/ 414 w 2565"/>
                    <a:gd name="T17" fmla="*/ 569 h 3871"/>
                    <a:gd name="T18" fmla="*/ 409 w 2565"/>
                    <a:gd name="T19" fmla="*/ 587 h 3871"/>
                    <a:gd name="T20" fmla="*/ 409 w 2565"/>
                    <a:gd name="T21" fmla="*/ 612 h 3871"/>
                    <a:gd name="T22" fmla="*/ 399 w 2565"/>
                    <a:gd name="T23" fmla="*/ 624 h 3871"/>
                    <a:gd name="T24" fmla="*/ 404 w 2565"/>
                    <a:gd name="T25" fmla="*/ 652 h 3871"/>
                    <a:gd name="T26" fmla="*/ 376 w 2565"/>
                    <a:gd name="T27" fmla="*/ 642 h 3871"/>
                    <a:gd name="T28" fmla="*/ 357 w 2565"/>
                    <a:gd name="T29" fmla="*/ 637 h 3871"/>
                    <a:gd name="T30" fmla="*/ 342 w 2565"/>
                    <a:gd name="T31" fmla="*/ 646 h 3871"/>
                    <a:gd name="T32" fmla="*/ 341 w 2565"/>
                    <a:gd name="T33" fmla="*/ 662 h 3871"/>
                    <a:gd name="T34" fmla="*/ 348 w 2565"/>
                    <a:gd name="T35" fmla="*/ 695 h 3871"/>
                    <a:gd name="T36" fmla="*/ 346 w 2565"/>
                    <a:gd name="T37" fmla="*/ 718 h 3871"/>
                    <a:gd name="T38" fmla="*/ 333 w 2565"/>
                    <a:gd name="T39" fmla="*/ 734 h 3871"/>
                    <a:gd name="T40" fmla="*/ 214 w 2565"/>
                    <a:gd name="T41" fmla="*/ 579 h 3871"/>
                    <a:gd name="T42" fmla="*/ 170 w 2565"/>
                    <a:gd name="T43" fmla="*/ 523 h 3871"/>
                    <a:gd name="T44" fmla="*/ 108 w 2565"/>
                    <a:gd name="T45" fmla="*/ 424 h 3871"/>
                    <a:gd name="T46" fmla="*/ 27 w 2565"/>
                    <a:gd name="T47" fmla="*/ 323 h 3871"/>
                    <a:gd name="T48" fmla="*/ 0 w 2565"/>
                    <a:gd name="T49" fmla="*/ 277 h 3871"/>
                    <a:gd name="T50" fmla="*/ 49 w 2565"/>
                    <a:gd name="T51" fmla="*/ 0 h 38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565" h="3871">
                      <a:moveTo>
                        <a:pt x="261" y="0"/>
                      </a:moveTo>
                      <a:lnTo>
                        <a:pt x="1437" y="241"/>
                      </a:lnTo>
                      <a:lnTo>
                        <a:pt x="2565" y="465"/>
                      </a:lnTo>
                      <a:lnTo>
                        <a:pt x="2532" y="580"/>
                      </a:lnTo>
                      <a:lnTo>
                        <a:pt x="2454" y="964"/>
                      </a:lnTo>
                      <a:lnTo>
                        <a:pt x="2418" y="1324"/>
                      </a:lnTo>
                      <a:lnTo>
                        <a:pt x="2376" y="1678"/>
                      </a:lnTo>
                      <a:lnTo>
                        <a:pt x="2243" y="2489"/>
                      </a:lnTo>
                      <a:lnTo>
                        <a:pt x="2183" y="2999"/>
                      </a:lnTo>
                      <a:lnTo>
                        <a:pt x="2160" y="3094"/>
                      </a:lnTo>
                      <a:lnTo>
                        <a:pt x="2160" y="3226"/>
                      </a:lnTo>
                      <a:lnTo>
                        <a:pt x="2106" y="3292"/>
                      </a:lnTo>
                      <a:lnTo>
                        <a:pt x="2130" y="3436"/>
                      </a:lnTo>
                      <a:lnTo>
                        <a:pt x="1986" y="3388"/>
                      </a:lnTo>
                      <a:lnTo>
                        <a:pt x="1883" y="3359"/>
                      </a:lnTo>
                      <a:lnTo>
                        <a:pt x="1806" y="3406"/>
                      </a:lnTo>
                      <a:lnTo>
                        <a:pt x="1800" y="3490"/>
                      </a:lnTo>
                      <a:lnTo>
                        <a:pt x="1836" y="3664"/>
                      </a:lnTo>
                      <a:lnTo>
                        <a:pt x="1824" y="3784"/>
                      </a:lnTo>
                      <a:lnTo>
                        <a:pt x="1757" y="3871"/>
                      </a:lnTo>
                      <a:lnTo>
                        <a:pt x="1130" y="3054"/>
                      </a:lnTo>
                      <a:lnTo>
                        <a:pt x="899" y="2758"/>
                      </a:lnTo>
                      <a:lnTo>
                        <a:pt x="569" y="2236"/>
                      </a:lnTo>
                      <a:lnTo>
                        <a:pt x="144" y="1702"/>
                      </a:lnTo>
                      <a:lnTo>
                        <a:pt x="0" y="1459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3" name="Freeform 51">
                  <a:extLst>
                    <a:ext uri="{FF2B5EF4-FFF2-40B4-BE49-F238E27FC236}">
                      <a16:creationId xmlns:a16="http://schemas.microsoft.com/office/drawing/2014/main" id="{99406AC9-69B6-4473-9F2D-180989852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0628" y="2514817"/>
                  <a:ext cx="521458" cy="836965"/>
                </a:xfrm>
                <a:custGeom>
                  <a:avLst/>
                  <a:gdLst>
                    <a:gd name="T0" fmla="*/ 129 w 2360"/>
                    <a:gd name="T1" fmla="*/ 2 h 3800"/>
                    <a:gd name="T2" fmla="*/ 152 w 2360"/>
                    <a:gd name="T3" fmla="*/ 0 h 3800"/>
                    <a:gd name="T4" fmla="*/ 186 w 2360"/>
                    <a:gd name="T5" fmla="*/ 12 h 3800"/>
                    <a:gd name="T6" fmla="*/ 181 w 2360"/>
                    <a:gd name="T7" fmla="*/ 59 h 3800"/>
                    <a:gd name="T8" fmla="*/ 180 w 2360"/>
                    <a:gd name="T9" fmla="*/ 100 h 3800"/>
                    <a:gd name="T10" fmla="*/ 180 w 2360"/>
                    <a:gd name="T11" fmla="*/ 152 h 3800"/>
                    <a:gd name="T12" fmla="*/ 198 w 2360"/>
                    <a:gd name="T13" fmla="*/ 179 h 3800"/>
                    <a:gd name="T14" fmla="*/ 226 w 2360"/>
                    <a:gd name="T15" fmla="*/ 209 h 3800"/>
                    <a:gd name="T16" fmla="*/ 237 w 2360"/>
                    <a:gd name="T17" fmla="*/ 230 h 3800"/>
                    <a:gd name="T18" fmla="*/ 260 w 2360"/>
                    <a:gd name="T19" fmla="*/ 243 h 3800"/>
                    <a:gd name="T20" fmla="*/ 241 w 2360"/>
                    <a:gd name="T21" fmla="*/ 299 h 3800"/>
                    <a:gd name="T22" fmla="*/ 241 w 2360"/>
                    <a:gd name="T23" fmla="*/ 320 h 3800"/>
                    <a:gd name="T24" fmla="*/ 241 w 2360"/>
                    <a:gd name="T25" fmla="*/ 341 h 3800"/>
                    <a:gd name="T26" fmla="*/ 271 w 2360"/>
                    <a:gd name="T27" fmla="*/ 340 h 3800"/>
                    <a:gd name="T28" fmla="*/ 288 w 2360"/>
                    <a:gd name="T29" fmla="*/ 391 h 3800"/>
                    <a:gd name="T30" fmla="*/ 291 w 2360"/>
                    <a:gd name="T31" fmla="*/ 421 h 3800"/>
                    <a:gd name="T32" fmla="*/ 300 w 2360"/>
                    <a:gd name="T33" fmla="*/ 440 h 3800"/>
                    <a:gd name="T34" fmla="*/ 316 w 2360"/>
                    <a:gd name="T35" fmla="*/ 456 h 3800"/>
                    <a:gd name="T36" fmla="*/ 334 w 2360"/>
                    <a:gd name="T37" fmla="*/ 465 h 3800"/>
                    <a:gd name="T38" fmla="*/ 380 w 2360"/>
                    <a:gd name="T39" fmla="*/ 465 h 3800"/>
                    <a:gd name="T40" fmla="*/ 397 w 2360"/>
                    <a:gd name="T41" fmla="*/ 476 h 3800"/>
                    <a:gd name="T42" fmla="*/ 420 w 2360"/>
                    <a:gd name="T43" fmla="*/ 471 h 3800"/>
                    <a:gd name="T44" fmla="*/ 420 w 2360"/>
                    <a:gd name="T45" fmla="*/ 454 h 3800"/>
                    <a:gd name="T46" fmla="*/ 448 w 2360"/>
                    <a:gd name="T47" fmla="*/ 465 h 3800"/>
                    <a:gd name="T48" fmla="*/ 435 w 2360"/>
                    <a:gd name="T49" fmla="*/ 590 h 3800"/>
                    <a:gd name="T50" fmla="*/ 427 w 2360"/>
                    <a:gd name="T51" fmla="*/ 662 h 3800"/>
                    <a:gd name="T52" fmla="*/ 421 w 2360"/>
                    <a:gd name="T53" fmla="*/ 720 h 3800"/>
                    <a:gd name="T54" fmla="*/ 324 w 2360"/>
                    <a:gd name="T55" fmla="*/ 694 h 3800"/>
                    <a:gd name="T56" fmla="*/ 212 w 2360"/>
                    <a:gd name="T57" fmla="*/ 678 h 3800"/>
                    <a:gd name="T58" fmla="*/ 0 w 2360"/>
                    <a:gd name="T59" fmla="*/ 636 h 3800"/>
                    <a:gd name="T60" fmla="*/ 23 w 2360"/>
                    <a:gd name="T61" fmla="*/ 482 h 3800"/>
                    <a:gd name="T62" fmla="*/ 46 w 2360"/>
                    <a:gd name="T63" fmla="*/ 448 h 3800"/>
                    <a:gd name="T64" fmla="*/ 28 w 2360"/>
                    <a:gd name="T65" fmla="*/ 425 h 3800"/>
                    <a:gd name="T66" fmla="*/ 28 w 2360"/>
                    <a:gd name="T67" fmla="*/ 403 h 3800"/>
                    <a:gd name="T68" fmla="*/ 57 w 2360"/>
                    <a:gd name="T69" fmla="*/ 385 h 3800"/>
                    <a:gd name="T70" fmla="*/ 63 w 2360"/>
                    <a:gd name="T71" fmla="*/ 358 h 3800"/>
                    <a:gd name="T72" fmla="*/ 63 w 2360"/>
                    <a:gd name="T73" fmla="*/ 351 h 3800"/>
                    <a:gd name="T74" fmla="*/ 69 w 2360"/>
                    <a:gd name="T75" fmla="*/ 340 h 3800"/>
                    <a:gd name="T76" fmla="*/ 91 w 2360"/>
                    <a:gd name="T77" fmla="*/ 334 h 3800"/>
                    <a:gd name="T78" fmla="*/ 93 w 2360"/>
                    <a:gd name="T79" fmla="*/ 317 h 3800"/>
                    <a:gd name="T80" fmla="*/ 91 w 2360"/>
                    <a:gd name="T81" fmla="*/ 294 h 3800"/>
                    <a:gd name="T82" fmla="*/ 75 w 2360"/>
                    <a:gd name="T83" fmla="*/ 271 h 3800"/>
                    <a:gd name="T84" fmla="*/ 75 w 2360"/>
                    <a:gd name="T85" fmla="*/ 237 h 3800"/>
                    <a:gd name="T86" fmla="*/ 99 w 2360"/>
                    <a:gd name="T87" fmla="*/ 156 h 3800"/>
                    <a:gd name="T88" fmla="*/ 103 w 2360"/>
                    <a:gd name="T89" fmla="*/ 131 h 3800"/>
                    <a:gd name="T90" fmla="*/ 102 w 2360"/>
                    <a:gd name="T91" fmla="*/ 96 h 3800"/>
                    <a:gd name="T92" fmla="*/ 114 w 2360"/>
                    <a:gd name="T93" fmla="*/ 59 h 3800"/>
                    <a:gd name="T94" fmla="*/ 120 w 2360"/>
                    <a:gd name="T95" fmla="*/ 20 h 3800"/>
                    <a:gd name="T96" fmla="*/ 129 w 2360"/>
                    <a:gd name="T97" fmla="*/ 2 h 380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360" h="3800">
                      <a:moveTo>
                        <a:pt x="681" y="12"/>
                      </a:moveTo>
                      <a:lnTo>
                        <a:pt x="803" y="0"/>
                      </a:lnTo>
                      <a:lnTo>
                        <a:pt x="979" y="64"/>
                      </a:lnTo>
                      <a:lnTo>
                        <a:pt x="955" y="312"/>
                      </a:lnTo>
                      <a:lnTo>
                        <a:pt x="947" y="528"/>
                      </a:lnTo>
                      <a:lnTo>
                        <a:pt x="950" y="804"/>
                      </a:lnTo>
                      <a:lnTo>
                        <a:pt x="1043" y="944"/>
                      </a:lnTo>
                      <a:lnTo>
                        <a:pt x="1190" y="1104"/>
                      </a:lnTo>
                      <a:lnTo>
                        <a:pt x="1251" y="1216"/>
                      </a:lnTo>
                      <a:lnTo>
                        <a:pt x="1370" y="1284"/>
                      </a:lnTo>
                      <a:lnTo>
                        <a:pt x="1267" y="1576"/>
                      </a:lnTo>
                      <a:lnTo>
                        <a:pt x="1267" y="1688"/>
                      </a:lnTo>
                      <a:lnTo>
                        <a:pt x="1267" y="1800"/>
                      </a:lnTo>
                      <a:lnTo>
                        <a:pt x="1430" y="1794"/>
                      </a:lnTo>
                      <a:lnTo>
                        <a:pt x="1515" y="2064"/>
                      </a:lnTo>
                      <a:lnTo>
                        <a:pt x="1531" y="2224"/>
                      </a:lnTo>
                      <a:lnTo>
                        <a:pt x="1579" y="2320"/>
                      </a:lnTo>
                      <a:lnTo>
                        <a:pt x="1667" y="2408"/>
                      </a:lnTo>
                      <a:lnTo>
                        <a:pt x="1760" y="2454"/>
                      </a:lnTo>
                      <a:lnTo>
                        <a:pt x="2000" y="2454"/>
                      </a:lnTo>
                      <a:lnTo>
                        <a:pt x="2090" y="2514"/>
                      </a:lnTo>
                      <a:lnTo>
                        <a:pt x="2210" y="2484"/>
                      </a:lnTo>
                      <a:lnTo>
                        <a:pt x="2210" y="2394"/>
                      </a:lnTo>
                      <a:lnTo>
                        <a:pt x="2360" y="2454"/>
                      </a:lnTo>
                      <a:lnTo>
                        <a:pt x="2291" y="3112"/>
                      </a:lnTo>
                      <a:lnTo>
                        <a:pt x="2251" y="3496"/>
                      </a:lnTo>
                      <a:lnTo>
                        <a:pt x="2219" y="3800"/>
                      </a:lnTo>
                      <a:lnTo>
                        <a:pt x="1707" y="3664"/>
                      </a:lnTo>
                      <a:lnTo>
                        <a:pt x="1115" y="3576"/>
                      </a:lnTo>
                      <a:lnTo>
                        <a:pt x="0" y="3355"/>
                      </a:lnTo>
                      <a:lnTo>
                        <a:pt x="121" y="2544"/>
                      </a:lnTo>
                      <a:lnTo>
                        <a:pt x="241" y="2365"/>
                      </a:lnTo>
                      <a:lnTo>
                        <a:pt x="150" y="2242"/>
                      </a:lnTo>
                      <a:lnTo>
                        <a:pt x="150" y="2125"/>
                      </a:lnTo>
                      <a:lnTo>
                        <a:pt x="300" y="2034"/>
                      </a:lnTo>
                      <a:lnTo>
                        <a:pt x="330" y="1887"/>
                      </a:lnTo>
                      <a:lnTo>
                        <a:pt x="330" y="1852"/>
                      </a:lnTo>
                      <a:lnTo>
                        <a:pt x="361" y="1794"/>
                      </a:lnTo>
                      <a:lnTo>
                        <a:pt x="478" y="1764"/>
                      </a:lnTo>
                      <a:lnTo>
                        <a:pt x="492" y="1671"/>
                      </a:lnTo>
                      <a:lnTo>
                        <a:pt x="480" y="1554"/>
                      </a:lnTo>
                      <a:lnTo>
                        <a:pt x="393" y="1432"/>
                      </a:lnTo>
                      <a:lnTo>
                        <a:pt x="396" y="1252"/>
                      </a:lnTo>
                      <a:lnTo>
                        <a:pt x="519" y="823"/>
                      </a:lnTo>
                      <a:lnTo>
                        <a:pt x="544" y="691"/>
                      </a:lnTo>
                      <a:lnTo>
                        <a:pt x="535" y="505"/>
                      </a:lnTo>
                      <a:lnTo>
                        <a:pt x="598" y="312"/>
                      </a:lnTo>
                      <a:lnTo>
                        <a:pt x="633" y="105"/>
                      </a:lnTo>
                      <a:lnTo>
                        <a:pt x="681" y="12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4" name="Freeform 52">
                  <a:extLst>
                    <a:ext uri="{FF2B5EF4-FFF2-40B4-BE49-F238E27FC236}">
                      <a16:creationId xmlns:a16="http://schemas.microsoft.com/office/drawing/2014/main" id="{153CE6ED-95A3-4323-AA55-5A559A127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928" y="3358756"/>
                  <a:ext cx="580820" cy="426620"/>
                </a:xfrm>
                <a:custGeom>
                  <a:avLst/>
                  <a:gdLst>
                    <a:gd name="T0" fmla="*/ 10 w 2495"/>
                    <a:gd name="T1" fmla="*/ 256 h 1836"/>
                    <a:gd name="T2" fmla="*/ 35 w 2495"/>
                    <a:gd name="T3" fmla="*/ 274 h 1836"/>
                    <a:gd name="T4" fmla="*/ 55 w 2495"/>
                    <a:gd name="T5" fmla="*/ 272 h 1836"/>
                    <a:gd name="T6" fmla="*/ 68 w 2495"/>
                    <a:gd name="T7" fmla="*/ 288 h 1836"/>
                    <a:gd name="T8" fmla="*/ 82 w 2495"/>
                    <a:gd name="T9" fmla="*/ 292 h 1836"/>
                    <a:gd name="T10" fmla="*/ 97 w 2495"/>
                    <a:gd name="T11" fmla="*/ 277 h 1836"/>
                    <a:gd name="T12" fmla="*/ 127 w 2495"/>
                    <a:gd name="T13" fmla="*/ 262 h 1836"/>
                    <a:gd name="T14" fmla="*/ 161 w 2495"/>
                    <a:gd name="T15" fmla="*/ 247 h 1836"/>
                    <a:gd name="T16" fmla="*/ 167 w 2495"/>
                    <a:gd name="T17" fmla="*/ 228 h 1836"/>
                    <a:gd name="T18" fmla="*/ 162 w 2495"/>
                    <a:gd name="T19" fmla="*/ 205 h 1836"/>
                    <a:gd name="T20" fmla="*/ 179 w 2495"/>
                    <a:gd name="T21" fmla="*/ 166 h 1836"/>
                    <a:gd name="T22" fmla="*/ 202 w 2495"/>
                    <a:gd name="T23" fmla="*/ 148 h 1836"/>
                    <a:gd name="T24" fmla="*/ 229 w 2495"/>
                    <a:gd name="T25" fmla="*/ 102 h 1836"/>
                    <a:gd name="T26" fmla="*/ 255 w 2495"/>
                    <a:gd name="T27" fmla="*/ 60 h 1836"/>
                    <a:gd name="T28" fmla="*/ 262 w 2495"/>
                    <a:gd name="T29" fmla="*/ 34 h 1836"/>
                    <a:gd name="T30" fmla="*/ 272 w 2495"/>
                    <a:gd name="T31" fmla="*/ 22 h 1836"/>
                    <a:gd name="T32" fmla="*/ 297 w 2495"/>
                    <a:gd name="T33" fmla="*/ 20 h 1836"/>
                    <a:gd name="T34" fmla="*/ 315 w 2495"/>
                    <a:gd name="T35" fmla="*/ 0 h 1836"/>
                    <a:gd name="T36" fmla="*/ 339 w 2495"/>
                    <a:gd name="T37" fmla="*/ 11 h 1836"/>
                    <a:gd name="T38" fmla="*/ 340 w 2495"/>
                    <a:gd name="T39" fmla="*/ 16 h 1836"/>
                    <a:gd name="T40" fmla="*/ 340 w 2495"/>
                    <a:gd name="T41" fmla="*/ 21 h 1836"/>
                    <a:gd name="T42" fmla="*/ 338 w 2495"/>
                    <a:gd name="T43" fmla="*/ 37 h 1836"/>
                    <a:gd name="T44" fmla="*/ 350 w 2495"/>
                    <a:gd name="T45" fmla="*/ 57 h 1836"/>
                    <a:gd name="T46" fmla="*/ 407 w 2495"/>
                    <a:gd name="T47" fmla="*/ 91 h 1836"/>
                    <a:gd name="T48" fmla="*/ 431 w 2495"/>
                    <a:gd name="T49" fmla="*/ 87 h 1836"/>
                    <a:gd name="T50" fmla="*/ 452 w 2495"/>
                    <a:gd name="T51" fmla="*/ 108 h 1836"/>
                    <a:gd name="T52" fmla="*/ 447 w 2495"/>
                    <a:gd name="T53" fmla="*/ 119 h 1836"/>
                    <a:gd name="T54" fmla="*/ 424 w 2495"/>
                    <a:gd name="T55" fmla="*/ 108 h 1836"/>
                    <a:gd name="T56" fmla="*/ 418 w 2495"/>
                    <a:gd name="T57" fmla="*/ 131 h 1836"/>
                    <a:gd name="T58" fmla="*/ 458 w 2495"/>
                    <a:gd name="T59" fmla="*/ 142 h 1836"/>
                    <a:gd name="T60" fmla="*/ 464 w 2495"/>
                    <a:gd name="T61" fmla="*/ 171 h 1836"/>
                    <a:gd name="T62" fmla="*/ 447 w 2495"/>
                    <a:gd name="T63" fmla="*/ 188 h 1836"/>
                    <a:gd name="T64" fmla="*/ 482 w 2495"/>
                    <a:gd name="T65" fmla="*/ 193 h 1836"/>
                    <a:gd name="T66" fmla="*/ 499 w 2495"/>
                    <a:gd name="T67" fmla="*/ 193 h 1836"/>
                    <a:gd name="T68" fmla="*/ 493 w 2495"/>
                    <a:gd name="T69" fmla="*/ 217 h 1836"/>
                    <a:gd name="T70" fmla="*/ 457 w 2495"/>
                    <a:gd name="T71" fmla="*/ 234 h 1836"/>
                    <a:gd name="T72" fmla="*/ 414 w 2495"/>
                    <a:gd name="T73" fmla="*/ 240 h 1836"/>
                    <a:gd name="T74" fmla="*/ 255 w 2495"/>
                    <a:gd name="T75" fmla="*/ 287 h 1836"/>
                    <a:gd name="T76" fmla="*/ 181 w 2495"/>
                    <a:gd name="T77" fmla="*/ 318 h 1836"/>
                    <a:gd name="T78" fmla="*/ 80 w 2495"/>
                    <a:gd name="T79" fmla="*/ 346 h 1836"/>
                    <a:gd name="T80" fmla="*/ 54 w 2495"/>
                    <a:gd name="T81" fmla="*/ 359 h 1836"/>
                    <a:gd name="T82" fmla="*/ 7 w 2495"/>
                    <a:gd name="T83" fmla="*/ 367 h 1836"/>
                    <a:gd name="T84" fmla="*/ 11 w 2495"/>
                    <a:gd name="T85" fmla="*/ 350 h 1836"/>
                    <a:gd name="T86" fmla="*/ 0 w 2495"/>
                    <a:gd name="T87" fmla="*/ 324 h 1836"/>
                    <a:gd name="T88" fmla="*/ 12 w 2495"/>
                    <a:gd name="T89" fmla="*/ 303 h 1836"/>
                    <a:gd name="T90" fmla="*/ 13 w 2495"/>
                    <a:gd name="T91" fmla="*/ 280 h 1836"/>
                    <a:gd name="T92" fmla="*/ 10 w 2495"/>
                    <a:gd name="T93" fmla="*/ 256 h 18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495" h="1836">
                      <a:moveTo>
                        <a:pt x="51" y="1279"/>
                      </a:moveTo>
                      <a:lnTo>
                        <a:pt x="175" y="1371"/>
                      </a:lnTo>
                      <a:lnTo>
                        <a:pt x="277" y="1363"/>
                      </a:lnTo>
                      <a:lnTo>
                        <a:pt x="339" y="1440"/>
                      </a:lnTo>
                      <a:lnTo>
                        <a:pt x="411" y="1462"/>
                      </a:lnTo>
                      <a:lnTo>
                        <a:pt x="486" y="1386"/>
                      </a:lnTo>
                      <a:lnTo>
                        <a:pt x="637" y="1310"/>
                      </a:lnTo>
                      <a:lnTo>
                        <a:pt x="804" y="1234"/>
                      </a:lnTo>
                      <a:lnTo>
                        <a:pt x="835" y="1143"/>
                      </a:lnTo>
                      <a:lnTo>
                        <a:pt x="811" y="1026"/>
                      </a:lnTo>
                      <a:lnTo>
                        <a:pt x="895" y="831"/>
                      </a:lnTo>
                      <a:lnTo>
                        <a:pt x="1010" y="740"/>
                      </a:lnTo>
                      <a:lnTo>
                        <a:pt x="1146" y="512"/>
                      </a:lnTo>
                      <a:lnTo>
                        <a:pt x="1275" y="299"/>
                      </a:lnTo>
                      <a:lnTo>
                        <a:pt x="1312" y="170"/>
                      </a:lnTo>
                      <a:lnTo>
                        <a:pt x="1358" y="109"/>
                      </a:lnTo>
                      <a:lnTo>
                        <a:pt x="1487" y="102"/>
                      </a:lnTo>
                      <a:lnTo>
                        <a:pt x="1574" y="0"/>
                      </a:lnTo>
                      <a:lnTo>
                        <a:pt x="1694" y="56"/>
                      </a:lnTo>
                      <a:lnTo>
                        <a:pt x="1698" y="78"/>
                      </a:lnTo>
                      <a:lnTo>
                        <a:pt x="1698" y="106"/>
                      </a:lnTo>
                      <a:lnTo>
                        <a:pt x="1692" y="185"/>
                      </a:lnTo>
                      <a:lnTo>
                        <a:pt x="1751" y="284"/>
                      </a:lnTo>
                      <a:lnTo>
                        <a:pt x="2034" y="455"/>
                      </a:lnTo>
                      <a:lnTo>
                        <a:pt x="2154" y="436"/>
                      </a:lnTo>
                      <a:lnTo>
                        <a:pt x="2262" y="540"/>
                      </a:lnTo>
                      <a:lnTo>
                        <a:pt x="2233" y="597"/>
                      </a:lnTo>
                      <a:lnTo>
                        <a:pt x="2119" y="540"/>
                      </a:lnTo>
                      <a:lnTo>
                        <a:pt x="2091" y="654"/>
                      </a:lnTo>
                      <a:lnTo>
                        <a:pt x="2290" y="711"/>
                      </a:lnTo>
                      <a:lnTo>
                        <a:pt x="2319" y="853"/>
                      </a:lnTo>
                      <a:lnTo>
                        <a:pt x="2233" y="940"/>
                      </a:lnTo>
                      <a:lnTo>
                        <a:pt x="2412" y="968"/>
                      </a:lnTo>
                      <a:lnTo>
                        <a:pt x="2495" y="968"/>
                      </a:lnTo>
                      <a:lnTo>
                        <a:pt x="2467" y="1088"/>
                      </a:lnTo>
                      <a:lnTo>
                        <a:pt x="2285" y="1173"/>
                      </a:lnTo>
                      <a:lnTo>
                        <a:pt x="2072" y="1199"/>
                      </a:lnTo>
                      <a:lnTo>
                        <a:pt x="1273" y="1436"/>
                      </a:lnTo>
                      <a:lnTo>
                        <a:pt x="904" y="1593"/>
                      </a:lnTo>
                      <a:lnTo>
                        <a:pt x="402" y="1733"/>
                      </a:lnTo>
                      <a:lnTo>
                        <a:pt x="268" y="1794"/>
                      </a:lnTo>
                      <a:lnTo>
                        <a:pt x="34" y="1836"/>
                      </a:lnTo>
                      <a:lnTo>
                        <a:pt x="54" y="1753"/>
                      </a:lnTo>
                      <a:lnTo>
                        <a:pt x="0" y="1620"/>
                      </a:lnTo>
                      <a:lnTo>
                        <a:pt x="58" y="1517"/>
                      </a:lnTo>
                      <a:lnTo>
                        <a:pt x="66" y="1400"/>
                      </a:lnTo>
                      <a:lnTo>
                        <a:pt x="51" y="1279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5" name="Freeform 53">
                  <a:extLst>
                    <a:ext uri="{FF2B5EF4-FFF2-40B4-BE49-F238E27FC236}">
                      <a16:creationId xmlns:a16="http://schemas.microsoft.com/office/drawing/2014/main" id="{7E9B703D-3A6A-47BD-88C4-DC1A17363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4993" y="3312257"/>
                  <a:ext cx="394585" cy="385934"/>
                </a:xfrm>
                <a:custGeom>
                  <a:avLst/>
                  <a:gdLst>
                    <a:gd name="T0" fmla="*/ 100 w 1790"/>
                    <a:gd name="T1" fmla="*/ 5 h 1751"/>
                    <a:gd name="T2" fmla="*/ 113 w 1790"/>
                    <a:gd name="T3" fmla="*/ 0 h 1751"/>
                    <a:gd name="T4" fmla="*/ 118 w 1790"/>
                    <a:gd name="T5" fmla="*/ 52 h 1751"/>
                    <a:gd name="T6" fmla="*/ 130 w 1790"/>
                    <a:gd name="T7" fmla="*/ 72 h 1751"/>
                    <a:gd name="T8" fmla="*/ 166 w 1790"/>
                    <a:gd name="T9" fmla="*/ 65 h 1751"/>
                    <a:gd name="T10" fmla="*/ 187 w 1790"/>
                    <a:gd name="T11" fmla="*/ 49 h 1751"/>
                    <a:gd name="T12" fmla="*/ 204 w 1790"/>
                    <a:gd name="T13" fmla="*/ 49 h 1751"/>
                    <a:gd name="T14" fmla="*/ 209 w 1790"/>
                    <a:gd name="T15" fmla="*/ 78 h 1751"/>
                    <a:gd name="T16" fmla="*/ 221 w 1790"/>
                    <a:gd name="T17" fmla="*/ 78 h 1751"/>
                    <a:gd name="T18" fmla="*/ 239 w 1790"/>
                    <a:gd name="T19" fmla="*/ 58 h 1751"/>
                    <a:gd name="T20" fmla="*/ 259 w 1790"/>
                    <a:gd name="T21" fmla="*/ 46 h 1751"/>
                    <a:gd name="T22" fmla="*/ 280 w 1790"/>
                    <a:gd name="T23" fmla="*/ 42 h 1751"/>
                    <a:gd name="T24" fmla="*/ 289 w 1790"/>
                    <a:gd name="T25" fmla="*/ 27 h 1751"/>
                    <a:gd name="T26" fmla="*/ 302 w 1790"/>
                    <a:gd name="T27" fmla="*/ 21 h 1751"/>
                    <a:gd name="T28" fmla="*/ 318 w 1790"/>
                    <a:gd name="T29" fmla="*/ 32 h 1751"/>
                    <a:gd name="T30" fmla="*/ 339 w 1790"/>
                    <a:gd name="T31" fmla="*/ 40 h 1751"/>
                    <a:gd name="T32" fmla="*/ 321 w 1790"/>
                    <a:gd name="T33" fmla="*/ 61 h 1751"/>
                    <a:gd name="T34" fmla="*/ 295 w 1790"/>
                    <a:gd name="T35" fmla="*/ 62 h 1751"/>
                    <a:gd name="T36" fmla="*/ 287 w 1790"/>
                    <a:gd name="T37" fmla="*/ 74 h 1751"/>
                    <a:gd name="T38" fmla="*/ 279 w 1790"/>
                    <a:gd name="T39" fmla="*/ 100 h 1751"/>
                    <a:gd name="T40" fmla="*/ 225 w 1790"/>
                    <a:gd name="T41" fmla="*/ 188 h 1751"/>
                    <a:gd name="T42" fmla="*/ 203 w 1790"/>
                    <a:gd name="T43" fmla="*/ 206 h 1751"/>
                    <a:gd name="T44" fmla="*/ 187 w 1790"/>
                    <a:gd name="T45" fmla="*/ 245 h 1751"/>
                    <a:gd name="T46" fmla="*/ 191 w 1790"/>
                    <a:gd name="T47" fmla="*/ 268 h 1751"/>
                    <a:gd name="T48" fmla="*/ 185 w 1790"/>
                    <a:gd name="T49" fmla="*/ 286 h 1751"/>
                    <a:gd name="T50" fmla="*/ 149 w 1790"/>
                    <a:gd name="T51" fmla="*/ 303 h 1751"/>
                    <a:gd name="T52" fmla="*/ 121 w 1790"/>
                    <a:gd name="T53" fmla="*/ 317 h 1751"/>
                    <a:gd name="T54" fmla="*/ 106 w 1790"/>
                    <a:gd name="T55" fmla="*/ 332 h 1751"/>
                    <a:gd name="T56" fmla="*/ 92 w 1790"/>
                    <a:gd name="T57" fmla="*/ 327 h 1751"/>
                    <a:gd name="T58" fmla="*/ 80 w 1790"/>
                    <a:gd name="T59" fmla="*/ 312 h 1751"/>
                    <a:gd name="T60" fmla="*/ 59 w 1790"/>
                    <a:gd name="T61" fmla="*/ 314 h 1751"/>
                    <a:gd name="T62" fmla="*/ 35 w 1790"/>
                    <a:gd name="T63" fmla="*/ 296 h 1751"/>
                    <a:gd name="T64" fmla="*/ 15 w 1790"/>
                    <a:gd name="T65" fmla="*/ 279 h 1751"/>
                    <a:gd name="T66" fmla="*/ 11 w 1790"/>
                    <a:gd name="T67" fmla="*/ 245 h 1751"/>
                    <a:gd name="T68" fmla="*/ 0 w 1790"/>
                    <a:gd name="T69" fmla="*/ 233 h 1751"/>
                    <a:gd name="T70" fmla="*/ 23 w 1790"/>
                    <a:gd name="T71" fmla="*/ 210 h 1751"/>
                    <a:gd name="T72" fmla="*/ 28 w 1790"/>
                    <a:gd name="T73" fmla="*/ 191 h 1751"/>
                    <a:gd name="T74" fmla="*/ 28 w 1790"/>
                    <a:gd name="T75" fmla="*/ 165 h 1751"/>
                    <a:gd name="T76" fmla="*/ 47 w 1790"/>
                    <a:gd name="T77" fmla="*/ 168 h 1751"/>
                    <a:gd name="T78" fmla="*/ 54 w 1790"/>
                    <a:gd name="T79" fmla="*/ 150 h 1751"/>
                    <a:gd name="T80" fmla="*/ 52 w 1790"/>
                    <a:gd name="T81" fmla="*/ 131 h 1751"/>
                    <a:gd name="T82" fmla="*/ 71 w 1790"/>
                    <a:gd name="T83" fmla="*/ 117 h 1751"/>
                    <a:gd name="T84" fmla="*/ 91 w 1790"/>
                    <a:gd name="T85" fmla="*/ 90 h 1751"/>
                    <a:gd name="T86" fmla="*/ 103 w 1790"/>
                    <a:gd name="T87" fmla="*/ 56 h 1751"/>
                    <a:gd name="T88" fmla="*/ 100 w 1790"/>
                    <a:gd name="T89" fmla="*/ 5 h 175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790" h="1751">
                      <a:moveTo>
                        <a:pt x="527" y="24"/>
                      </a:moveTo>
                      <a:lnTo>
                        <a:pt x="599" y="0"/>
                      </a:lnTo>
                      <a:lnTo>
                        <a:pt x="623" y="272"/>
                      </a:lnTo>
                      <a:lnTo>
                        <a:pt x="686" y="380"/>
                      </a:lnTo>
                      <a:lnTo>
                        <a:pt x="879" y="344"/>
                      </a:lnTo>
                      <a:lnTo>
                        <a:pt x="986" y="260"/>
                      </a:lnTo>
                      <a:lnTo>
                        <a:pt x="1076" y="260"/>
                      </a:lnTo>
                      <a:lnTo>
                        <a:pt x="1106" y="410"/>
                      </a:lnTo>
                      <a:lnTo>
                        <a:pt x="1166" y="410"/>
                      </a:lnTo>
                      <a:lnTo>
                        <a:pt x="1262" y="304"/>
                      </a:lnTo>
                      <a:lnTo>
                        <a:pt x="1366" y="240"/>
                      </a:lnTo>
                      <a:lnTo>
                        <a:pt x="1478" y="224"/>
                      </a:lnTo>
                      <a:lnTo>
                        <a:pt x="1526" y="140"/>
                      </a:lnTo>
                      <a:lnTo>
                        <a:pt x="1595" y="113"/>
                      </a:lnTo>
                      <a:lnTo>
                        <a:pt x="1678" y="168"/>
                      </a:lnTo>
                      <a:lnTo>
                        <a:pt x="1790" y="213"/>
                      </a:lnTo>
                      <a:lnTo>
                        <a:pt x="1694" y="320"/>
                      </a:lnTo>
                      <a:lnTo>
                        <a:pt x="1560" y="325"/>
                      </a:lnTo>
                      <a:lnTo>
                        <a:pt x="1513" y="391"/>
                      </a:lnTo>
                      <a:lnTo>
                        <a:pt x="1471" y="525"/>
                      </a:lnTo>
                      <a:lnTo>
                        <a:pt x="1190" y="991"/>
                      </a:lnTo>
                      <a:lnTo>
                        <a:pt x="1070" y="1087"/>
                      </a:lnTo>
                      <a:lnTo>
                        <a:pt x="987" y="1291"/>
                      </a:lnTo>
                      <a:lnTo>
                        <a:pt x="1007" y="1414"/>
                      </a:lnTo>
                      <a:lnTo>
                        <a:pt x="976" y="1510"/>
                      </a:lnTo>
                      <a:lnTo>
                        <a:pt x="786" y="1597"/>
                      </a:lnTo>
                      <a:lnTo>
                        <a:pt x="639" y="1672"/>
                      </a:lnTo>
                      <a:lnTo>
                        <a:pt x="561" y="1751"/>
                      </a:lnTo>
                      <a:lnTo>
                        <a:pt x="486" y="1726"/>
                      </a:lnTo>
                      <a:lnTo>
                        <a:pt x="423" y="1648"/>
                      </a:lnTo>
                      <a:lnTo>
                        <a:pt x="309" y="1654"/>
                      </a:lnTo>
                      <a:lnTo>
                        <a:pt x="186" y="1562"/>
                      </a:lnTo>
                      <a:lnTo>
                        <a:pt x="77" y="1471"/>
                      </a:lnTo>
                      <a:lnTo>
                        <a:pt x="56" y="1292"/>
                      </a:lnTo>
                      <a:lnTo>
                        <a:pt x="0" y="1228"/>
                      </a:lnTo>
                      <a:lnTo>
                        <a:pt x="123" y="1109"/>
                      </a:lnTo>
                      <a:lnTo>
                        <a:pt x="150" y="1007"/>
                      </a:lnTo>
                      <a:lnTo>
                        <a:pt x="150" y="872"/>
                      </a:lnTo>
                      <a:lnTo>
                        <a:pt x="248" y="886"/>
                      </a:lnTo>
                      <a:lnTo>
                        <a:pt x="287" y="792"/>
                      </a:lnTo>
                      <a:lnTo>
                        <a:pt x="273" y="690"/>
                      </a:lnTo>
                      <a:lnTo>
                        <a:pt x="374" y="615"/>
                      </a:lnTo>
                      <a:lnTo>
                        <a:pt x="483" y="476"/>
                      </a:lnTo>
                      <a:lnTo>
                        <a:pt x="543" y="294"/>
                      </a:lnTo>
                      <a:lnTo>
                        <a:pt x="527" y="24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6" name="Freeform 54">
                  <a:extLst>
                    <a:ext uri="{FF2B5EF4-FFF2-40B4-BE49-F238E27FC236}">
                      <a16:creationId xmlns:a16="http://schemas.microsoft.com/office/drawing/2014/main" id="{FF17684E-BFE3-45A5-B43C-D5BE929E2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1279" y="3271573"/>
                  <a:ext cx="389929" cy="192967"/>
                </a:xfrm>
                <a:custGeom>
                  <a:avLst/>
                  <a:gdLst>
                    <a:gd name="T0" fmla="*/ 171 w 1675"/>
                    <a:gd name="T1" fmla="*/ 132 h 830"/>
                    <a:gd name="T2" fmla="*/ 227 w 1675"/>
                    <a:gd name="T3" fmla="*/ 166 h 830"/>
                    <a:gd name="T4" fmla="*/ 251 w 1675"/>
                    <a:gd name="T5" fmla="*/ 162 h 830"/>
                    <a:gd name="T6" fmla="*/ 254 w 1675"/>
                    <a:gd name="T7" fmla="*/ 147 h 830"/>
                    <a:gd name="T8" fmla="*/ 250 w 1675"/>
                    <a:gd name="T9" fmla="*/ 139 h 830"/>
                    <a:gd name="T10" fmla="*/ 250 w 1675"/>
                    <a:gd name="T11" fmla="*/ 129 h 830"/>
                    <a:gd name="T12" fmla="*/ 241 w 1675"/>
                    <a:gd name="T13" fmla="*/ 116 h 830"/>
                    <a:gd name="T14" fmla="*/ 233 w 1675"/>
                    <a:gd name="T15" fmla="*/ 99 h 830"/>
                    <a:gd name="T16" fmla="*/ 226 w 1675"/>
                    <a:gd name="T17" fmla="*/ 79 h 830"/>
                    <a:gd name="T18" fmla="*/ 218 w 1675"/>
                    <a:gd name="T19" fmla="*/ 68 h 830"/>
                    <a:gd name="T20" fmla="*/ 227 w 1675"/>
                    <a:gd name="T21" fmla="*/ 50 h 830"/>
                    <a:gd name="T22" fmla="*/ 227 w 1675"/>
                    <a:gd name="T23" fmla="*/ 28 h 830"/>
                    <a:gd name="T24" fmla="*/ 250 w 1675"/>
                    <a:gd name="T25" fmla="*/ 45 h 830"/>
                    <a:gd name="T26" fmla="*/ 246 w 1675"/>
                    <a:gd name="T27" fmla="*/ 68 h 830"/>
                    <a:gd name="T28" fmla="*/ 244 w 1675"/>
                    <a:gd name="T29" fmla="*/ 84 h 830"/>
                    <a:gd name="T30" fmla="*/ 255 w 1675"/>
                    <a:gd name="T31" fmla="*/ 92 h 830"/>
                    <a:gd name="T32" fmla="*/ 263 w 1675"/>
                    <a:gd name="T33" fmla="*/ 100 h 830"/>
                    <a:gd name="T34" fmla="*/ 259 w 1675"/>
                    <a:gd name="T35" fmla="*/ 111 h 830"/>
                    <a:gd name="T36" fmla="*/ 269 w 1675"/>
                    <a:gd name="T37" fmla="*/ 123 h 830"/>
                    <a:gd name="T38" fmla="*/ 284 w 1675"/>
                    <a:gd name="T39" fmla="*/ 124 h 830"/>
                    <a:gd name="T40" fmla="*/ 301 w 1675"/>
                    <a:gd name="T41" fmla="*/ 141 h 830"/>
                    <a:gd name="T42" fmla="*/ 316 w 1675"/>
                    <a:gd name="T43" fmla="*/ 141 h 830"/>
                    <a:gd name="T44" fmla="*/ 332 w 1675"/>
                    <a:gd name="T45" fmla="*/ 137 h 830"/>
                    <a:gd name="T46" fmla="*/ 334 w 1675"/>
                    <a:gd name="T47" fmla="*/ 118 h 830"/>
                    <a:gd name="T48" fmla="*/ 335 w 1675"/>
                    <a:gd name="T49" fmla="*/ 103 h 830"/>
                    <a:gd name="T50" fmla="*/ 321 w 1675"/>
                    <a:gd name="T51" fmla="*/ 105 h 830"/>
                    <a:gd name="T52" fmla="*/ 303 w 1675"/>
                    <a:gd name="T53" fmla="*/ 113 h 830"/>
                    <a:gd name="T54" fmla="*/ 297 w 1675"/>
                    <a:gd name="T55" fmla="*/ 102 h 830"/>
                    <a:gd name="T56" fmla="*/ 289 w 1675"/>
                    <a:gd name="T57" fmla="*/ 82 h 830"/>
                    <a:gd name="T58" fmla="*/ 284 w 1675"/>
                    <a:gd name="T59" fmla="*/ 63 h 830"/>
                    <a:gd name="T60" fmla="*/ 276 w 1675"/>
                    <a:gd name="T61" fmla="*/ 50 h 830"/>
                    <a:gd name="T62" fmla="*/ 272 w 1675"/>
                    <a:gd name="T63" fmla="*/ 33 h 830"/>
                    <a:gd name="T64" fmla="*/ 265 w 1675"/>
                    <a:gd name="T65" fmla="*/ 19 h 830"/>
                    <a:gd name="T66" fmla="*/ 258 w 1675"/>
                    <a:gd name="T67" fmla="*/ 0 h 830"/>
                    <a:gd name="T68" fmla="*/ 244 w 1675"/>
                    <a:gd name="T69" fmla="*/ 9 h 830"/>
                    <a:gd name="T70" fmla="*/ 233 w 1675"/>
                    <a:gd name="T71" fmla="*/ 13 h 830"/>
                    <a:gd name="T72" fmla="*/ 210 w 1675"/>
                    <a:gd name="T73" fmla="*/ 11 h 830"/>
                    <a:gd name="T74" fmla="*/ 195 w 1675"/>
                    <a:gd name="T75" fmla="*/ 13 h 830"/>
                    <a:gd name="T76" fmla="*/ 170 w 1675"/>
                    <a:gd name="T77" fmla="*/ 24 h 830"/>
                    <a:gd name="T78" fmla="*/ 147 w 1675"/>
                    <a:gd name="T79" fmla="*/ 29 h 830"/>
                    <a:gd name="T80" fmla="*/ 132 w 1675"/>
                    <a:gd name="T81" fmla="*/ 46 h 830"/>
                    <a:gd name="T82" fmla="*/ 100 w 1675"/>
                    <a:gd name="T83" fmla="*/ 52 h 830"/>
                    <a:gd name="T84" fmla="*/ 75 w 1675"/>
                    <a:gd name="T85" fmla="*/ 61 h 830"/>
                    <a:gd name="T86" fmla="*/ 33 w 1675"/>
                    <a:gd name="T87" fmla="*/ 73 h 830"/>
                    <a:gd name="T88" fmla="*/ 0 w 1675"/>
                    <a:gd name="T89" fmla="*/ 85 h 830"/>
                    <a:gd name="T90" fmla="*/ 6 w 1675"/>
                    <a:gd name="T91" fmla="*/ 113 h 830"/>
                    <a:gd name="T92" fmla="*/ 18 w 1675"/>
                    <a:gd name="T93" fmla="*/ 113 h 830"/>
                    <a:gd name="T94" fmla="*/ 36 w 1675"/>
                    <a:gd name="T95" fmla="*/ 92 h 830"/>
                    <a:gd name="T96" fmla="*/ 55 w 1675"/>
                    <a:gd name="T97" fmla="*/ 81 h 830"/>
                    <a:gd name="T98" fmla="*/ 76 w 1675"/>
                    <a:gd name="T99" fmla="*/ 78 h 830"/>
                    <a:gd name="T100" fmla="*/ 86 w 1675"/>
                    <a:gd name="T101" fmla="*/ 62 h 830"/>
                    <a:gd name="T102" fmla="*/ 98 w 1675"/>
                    <a:gd name="T103" fmla="*/ 56 h 830"/>
                    <a:gd name="T104" fmla="*/ 114 w 1675"/>
                    <a:gd name="T105" fmla="*/ 67 h 830"/>
                    <a:gd name="T106" fmla="*/ 136 w 1675"/>
                    <a:gd name="T107" fmla="*/ 76 h 830"/>
                    <a:gd name="T108" fmla="*/ 151 w 1675"/>
                    <a:gd name="T109" fmla="*/ 82 h 830"/>
                    <a:gd name="T110" fmla="*/ 160 w 1675"/>
                    <a:gd name="T111" fmla="*/ 74 h 830"/>
                    <a:gd name="T112" fmla="*/ 174 w 1675"/>
                    <a:gd name="T113" fmla="*/ 85 h 830"/>
                    <a:gd name="T114" fmla="*/ 161 w 1675"/>
                    <a:gd name="T115" fmla="*/ 97 h 830"/>
                    <a:gd name="T116" fmla="*/ 159 w 1675"/>
                    <a:gd name="T117" fmla="*/ 113 h 830"/>
                    <a:gd name="T118" fmla="*/ 171 w 1675"/>
                    <a:gd name="T119" fmla="*/ 132 h 83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675" h="830">
                      <a:moveTo>
                        <a:pt x="853" y="659"/>
                      </a:moveTo>
                      <a:lnTo>
                        <a:pt x="1136" y="830"/>
                      </a:lnTo>
                      <a:lnTo>
                        <a:pt x="1256" y="810"/>
                      </a:lnTo>
                      <a:lnTo>
                        <a:pt x="1269" y="736"/>
                      </a:lnTo>
                      <a:lnTo>
                        <a:pt x="1250" y="697"/>
                      </a:lnTo>
                      <a:lnTo>
                        <a:pt x="1250" y="646"/>
                      </a:lnTo>
                      <a:lnTo>
                        <a:pt x="1205" y="579"/>
                      </a:lnTo>
                      <a:lnTo>
                        <a:pt x="1165" y="494"/>
                      </a:lnTo>
                      <a:lnTo>
                        <a:pt x="1131" y="397"/>
                      </a:lnTo>
                      <a:lnTo>
                        <a:pt x="1091" y="340"/>
                      </a:lnTo>
                      <a:lnTo>
                        <a:pt x="1136" y="251"/>
                      </a:lnTo>
                      <a:lnTo>
                        <a:pt x="1136" y="138"/>
                      </a:lnTo>
                      <a:lnTo>
                        <a:pt x="1250" y="223"/>
                      </a:lnTo>
                      <a:lnTo>
                        <a:pt x="1228" y="340"/>
                      </a:lnTo>
                      <a:lnTo>
                        <a:pt x="1222" y="420"/>
                      </a:lnTo>
                      <a:lnTo>
                        <a:pt x="1273" y="460"/>
                      </a:lnTo>
                      <a:lnTo>
                        <a:pt x="1313" y="499"/>
                      </a:lnTo>
                      <a:lnTo>
                        <a:pt x="1296" y="556"/>
                      </a:lnTo>
                      <a:lnTo>
                        <a:pt x="1347" y="613"/>
                      </a:lnTo>
                      <a:lnTo>
                        <a:pt x="1421" y="619"/>
                      </a:lnTo>
                      <a:lnTo>
                        <a:pt x="1507" y="705"/>
                      </a:lnTo>
                      <a:lnTo>
                        <a:pt x="1581" y="703"/>
                      </a:lnTo>
                      <a:lnTo>
                        <a:pt x="1661" y="686"/>
                      </a:lnTo>
                      <a:lnTo>
                        <a:pt x="1672" y="590"/>
                      </a:lnTo>
                      <a:lnTo>
                        <a:pt x="1675" y="517"/>
                      </a:lnTo>
                      <a:lnTo>
                        <a:pt x="1605" y="527"/>
                      </a:lnTo>
                      <a:lnTo>
                        <a:pt x="1515" y="564"/>
                      </a:lnTo>
                      <a:lnTo>
                        <a:pt x="1484" y="511"/>
                      </a:lnTo>
                      <a:lnTo>
                        <a:pt x="1444" y="408"/>
                      </a:lnTo>
                      <a:lnTo>
                        <a:pt x="1418" y="314"/>
                      </a:lnTo>
                      <a:lnTo>
                        <a:pt x="1381" y="249"/>
                      </a:lnTo>
                      <a:lnTo>
                        <a:pt x="1362" y="163"/>
                      </a:lnTo>
                      <a:lnTo>
                        <a:pt x="1323" y="95"/>
                      </a:lnTo>
                      <a:lnTo>
                        <a:pt x="1288" y="0"/>
                      </a:lnTo>
                      <a:lnTo>
                        <a:pt x="1222" y="45"/>
                      </a:lnTo>
                      <a:lnTo>
                        <a:pt x="1165" y="63"/>
                      </a:lnTo>
                      <a:lnTo>
                        <a:pt x="1051" y="54"/>
                      </a:lnTo>
                      <a:lnTo>
                        <a:pt x="977" y="63"/>
                      </a:lnTo>
                      <a:lnTo>
                        <a:pt x="851" y="119"/>
                      </a:lnTo>
                      <a:lnTo>
                        <a:pt x="735" y="143"/>
                      </a:lnTo>
                      <a:lnTo>
                        <a:pt x="662" y="232"/>
                      </a:lnTo>
                      <a:lnTo>
                        <a:pt x="501" y="260"/>
                      </a:lnTo>
                      <a:lnTo>
                        <a:pt x="376" y="304"/>
                      </a:lnTo>
                      <a:lnTo>
                        <a:pt x="165" y="365"/>
                      </a:lnTo>
                      <a:lnTo>
                        <a:pt x="0" y="423"/>
                      </a:lnTo>
                      <a:lnTo>
                        <a:pt x="29" y="564"/>
                      </a:lnTo>
                      <a:lnTo>
                        <a:pt x="88" y="564"/>
                      </a:lnTo>
                      <a:lnTo>
                        <a:pt x="178" y="461"/>
                      </a:lnTo>
                      <a:lnTo>
                        <a:pt x="277" y="403"/>
                      </a:lnTo>
                      <a:lnTo>
                        <a:pt x="380" y="388"/>
                      </a:lnTo>
                      <a:lnTo>
                        <a:pt x="428" y="308"/>
                      </a:lnTo>
                      <a:lnTo>
                        <a:pt x="491" y="282"/>
                      </a:lnTo>
                      <a:lnTo>
                        <a:pt x="571" y="334"/>
                      </a:lnTo>
                      <a:lnTo>
                        <a:pt x="680" y="378"/>
                      </a:lnTo>
                      <a:lnTo>
                        <a:pt x="754" y="412"/>
                      </a:lnTo>
                      <a:lnTo>
                        <a:pt x="802" y="372"/>
                      </a:lnTo>
                      <a:lnTo>
                        <a:pt x="871" y="424"/>
                      </a:lnTo>
                      <a:lnTo>
                        <a:pt x="805" y="483"/>
                      </a:lnTo>
                      <a:lnTo>
                        <a:pt x="795" y="563"/>
                      </a:lnTo>
                      <a:lnTo>
                        <a:pt x="853" y="659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7" name="Freeform 55">
                  <a:extLst>
                    <a:ext uri="{FF2B5EF4-FFF2-40B4-BE49-F238E27FC236}">
                      <a16:creationId xmlns:a16="http://schemas.microsoft.com/office/drawing/2014/main" id="{A536310E-3E92-4974-808E-89762D4AD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0419" y="3269248"/>
                  <a:ext cx="96609" cy="133682"/>
                </a:xfrm>
                <a:custGeom>
                  <a:avLst/>
                  <a:gdLst>
                    <a:gd name="T0" fmla="*/ 64 w 438"/>
                    <a:gd name="T1" fmla="*/ 107 h 605"/>
                    <a:gd name="T2" fmla="*/ 78 w 438"/>
                    <a:gd name="T3" fmla="*/ 105 h 605"/>
                    <a:gd name="T4" fmla="*/ 83 w 438"/>
                    <a:gd name="T5" fmla="*/ 79 h 605"/>
                    <a:gd name="T6" fmla="*/ 66 w 438"/>
                    <a:gd name="T7" fmla="*/ 62 h 605"/>
                    <a:gd name="T8" fmla="*/ 49 w 438"/>
                    <a:gd name="T9" fmla="*/ 49 h 605"/>
                    <a:gd name="T10" fmla="*/ 33 w 438"/>
                    <a:gd name="T11" fmla="*/ 31 h 605"/>
                    <a:gd name="T12" fmla="*/ 22 w 438"/>
                    <a:gd name="T13" fmla="*/ 0 h 605"/>
                    <a:gd name="T14" fmla="*/ 0 w 438"/>
                    <a:gd name="T15" fmla="*/ 2 h 605"/>
                    <a:gd name="T16" fmla="*/ 7 w 438"/>
                    <a:gd name="T17" fmla="*/ 19 h 605"/>
                    <a:gd name="T18" fmla="*/ 15 w 438"/>
                    <a:gd name="T19" fmla="*/ 33 h 605"/>
                    <a:gd name="T20" fmla="*/ 19 w 438"/>
                    <a:gd name="T21" fmla="*/ 52 h 605"/>
                    <a:gd name="T22" fmla="*/ 26 w 438"/>
                    <a:gd name="T23" fmla="*/ 63 h 605"/>
                    <a:gd name="T24" fmla="*/ 31 w 438"/>
                    <a:gd name="T25" fmla="*/ 82 h 605"/>
                    <a:gd name="T26" fmla="*/ 40 w 438"/>
                    <a:gd name="T27" fmla="*/ 104 h 605"/>
                    <a:gd name="T28" fmla="*/ 45 w 438"/>
                    <a:gd name="T29" fmla="*/ 115 h 605"/>
                    <a:gd name="T30" fmla="*/ 64 w 438"/>
                    <a:gd name="T31" fmla="*/ 107 h 60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38" h="605">
                      <a:moveTo>
                        <a:pt x="336" y="563"/>
                      </a:moveTo>
                      <a:lnTo>
                        <a:pt x="410" y="552"/>
                      </a:lnTo>
                      <a:lnTo>
                        <a:pt x="438" y="415"/>
                      </a:lnTo>
                      <a:lnTo>
                        <a:pt x="348" y="325"/>
                      </a:lnTo>
                      <a:lnTo>
                        <a:pt x="258" y="258"/>
                      </a:lnTo>
                      <a:lnTo>
                        <a:pt x="174" y="162"/>
                      </a:lnTo>
                      <a:lnTo>
                        <a:pt x="117" y="0"/>
                      </a:lnTo>
                      <a:lnTo>
                        <a:pt x="0" y="12"/>
                      </a:lnTo>
                      <a:lnTo>
                        <a:pt x="35" y="101"/>
                      </a:lnTo>
                      <a:lnTo>
                        <a:pt x="78" y="176"/>
                      </a:lnTo>
                      <a:lnTo>
                        <a:pt x="102" y="272"/>
                      </a:lnTo>
                      <a:lnTo>
                        <a:pt x="137" y="333"/>
                      </a:lnTo>
                      <a:lnTo>
                        <a:pt x="164" y="432"/>
                      </a:lnTo>
                      <a:lnTo>
                        <a:pt x="210" y="549"/>
                      </a:lnTo>
                      <a:lnTo>
                        <a:pt x="240" y="605"/>
                      </a:lnTo>
                      <a:lnTo>
                        <a:pt x="336" y="563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8" name="Freeform 56">
                  <a:extLst>
                    <a:ext uri="{FF2B5EF4-FFF2-40B4-BE49-F238E27FC236}">
                      <a16:creationId xmlns:a16="http://schemas.microsoft.com/office/drawing/2014/main" id="{56D6E216-A8B6-43B0-9106-6887F23656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0469" y="3430829"/>
                  <a:ext cx="44231" cy="83697"/>
                </a:xfrm>
                <a:custGeom>
                  <a:avLst/>
                  <a:gdLst>
                    <a:gd name="T0" fmla="*/ 1 w 198"/>
                    <a:gd name="T1" fmla="*/ 4 h 384"/>
                    <a:gd name="T2" fmla="*/ 16 w 198"/>
                    <a:gd name="T3" fmla="*/ 3 h 384"/>
                    <a:gd name="T4" fmla="*/ 32 w 198"/>
                    <a:gd name="T5" fmla="*/ 0 h 384"/>
                    <a:gd name="T6" fmla="*/ 38 w 198"/>
                    <a:gd name="T7" fmla="*/ 24 h 384"/>
                    <a:gd name="T8" fmla="*/ 37 w 198"/>
                    <a:gd name="T9" fmla="*/ 45 h 384"/>
                    <a:gd name="T10" fmla="*/ 30 w 198"/>
                    <a:gd name="T11" fmla="*/ 61 h 384"/>
                    <a:gd name="T12" fmla="*/ 24 w 198"/>
                    <a:gd name="T13" fmla="*/ 70 h 384"/>
                    <a:gd name="T14" fmla="*/ 18 w 198"/>
                    <a:gd name="T15" fmla="*/ 72 h 384"/>
                    <a:gd name="T16" fmla="*/ 10 w 198"/>
                    <a:gd name="T17" fmla="*/ 59 h 384"/>
                    <a:gd name="T18" fmla="*/ 6 w 198"/>
                    <a:gd name="T19" fmla="*/ 41 h 384"/>
                    <a:gd name="T20" fmla="*/ 0 w 198"/>
                    <a:gd name="T21" fmla="*/ 27 h 384"/>
                    <a:gd name="T22" fmla="*/ 1 w 198"/>
                    <a:gd name="T23" fmla="*/ 4 h 3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8" h="384">
                      <a:moveTo>
                        <a:pt x="3" y="20"/>
                      </a:moveTo>
                      <a:lnTo>
                        <a:pt x="84" y="18"/>
                      </a:lnTo>
                      <a:lnTo>
                        <a:pt x="168" y="0"/>
                      </a:lnTo>
                      <a:lnTo>
                        <a:pt x="198" y="126"/>
                      </a:lnTo>
                      <a:lnTo>
                        <a:pt x="192" y="240"/>
                      </a:lnTo>
                      <a:lnTo>
                        <a:pt x="156" y="324"/>
                      </a:lnTo>
                      <a:lnTo>
                        <a:pt x="125" y="372"/>
                      </a:lnTo>
                      <a:lnTo>
                        <a:pt x="96" y="384"/>
                      </a:lnTo>
                      <a:lnTo>
                        <a:pt x="54" y="312"/>
                      </a:lnTo>
                      <a:lnTo>
                        <a:pt x="30" y="216"/>
                      </a:lnTo>
                      <a:lnTo>
                        <a:pt x="0" y="144"/>
                      </a:lnTo>
                      <a:lnTo>
                        <a:pt x="3" y="20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9" name="Freeform 57">
                  <a:extLst>
                    <a:ext uri="{FF2B5EF4-FFF2-40B4-BE49-F238E27FC236}">
                      <a16:creationId xmlns:a16="http://schemas.microsoft.com/office/drawing/2014/main" id="{40479464-C6DA-418C-B55B-AA90E9A4A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5873" y="3357594"/>
                  <a:ext cx="27935" cy="25574"/>
                </a:xfrm>
                <a:custGeom>
                  <a:avLst/>
                  <a:gdLst>
                    <a:gd name="T0" fmla="*/ 0 w 51"/>
                    <a:gd name="T1" fmla="*/ 8 h 51"/>
                    <a:gd name="T2" fmla="*/ 10 w 51"/>
                    <a:gd name="T3" fmla="*/ 0 h 51"/>
                    <a:gd name="T4" fmla="*/ 24 w 51"/>
                    <a:gd name="T5" fmla="*/ 10 h 51"/>
                    <a:gd name="T6" fmla="*/ 10 w 51"/>
                    <a:gd name="T7" fmla="*/ 22 h 51"/>
                    <a:gd name="T8" fmla="*/ 10 w 51"/>
                    <a:gd name="T9" fmla="*/ 16 h 51"/>
                    <a:gd name="T10" fmla="*/ 9 w 51"/>
                    <a:gd name="T11" fmla="*/ 13 h 51"/>
                    <a:gd name="T12" fmla="*/ 6 w 51"/>
                    <a:gd name="T13" fmla="*/ 10 h 51"/>
                    <a:gd name="T14" fmla="*/ 0 w 51"/>
                    <a:gd name="T15" fmla="*/ 8 h 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1" h="51">
                      <a:moveTo>
                        <a:pt x="0" y="18"/>
                      </a:moveTo>
                      <a:lnTo>
                        <a:pt x="21" y="0"/>
                      </a:lnTo>
                      <a:lnTo>
                        <a:pt x="51" y="24"/>
                      </a:lnTo>
                      <a:lnTo>
                        <a:pt x="22" y="51"/>
                      </a:lnTo>
                      <a:lnTo>
                        <a:pt x="22" y="38"/>
                      </a:lnTo>
                      <a:lnTo>
                        <a:pt x="20" y="29"/>
                      </a:lnTo>
                      <a:lnTo>
                        <a:pt x="12" y="23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317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12" name="Group 134">
                <a:extLst>
                  <a:ext uri="{FF2B5EF4-FFF2-40B4-BE49-F238E27FC236}">
                    <a16:creationId xmlns:a16="http://schemas.microsoft.com/office/drawing/2014/main" id="{BCC19604-4B95-44DB-A008-7365C9A659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6751" y="1508405"/>
                <a:ext cx="7141018" cy="3450458"/>
                <a:chOff x="968" y="1026"/>
                <a:chExt cx="4253" cy="2055"/>
              </a:xfrm>
            </p:grpSpPr>
            <p:sp>
              <p:nvSpPr>
                <p:cNvPr id="13" name="Rectangle 135">
                  <a:extLst>
                    <a:ext uri="{FF2B5EF4-FFF2-40B4-BE49-F238E27FC236}">
                      <a16:creationId xmlns:a16="http://schemas.microsoft.com/office/drawing/2014/main" id="{A75BDB91-92B9-4039-91C2-2EAFD3770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7" y="1129"/>
                  <a:ext cx="331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WA</a:t>
                  </a:r>
                </a:p>
              </p:txBody>
            </p:sp>
            <p:sp>
              <p:nvSpPr>
                <p:cNvPr id="14" name="Rectangle 136">
                  <a:extLst>
                    <a:ext uri="{FF2B5EF4-FFF2-40B4-BE49-F238E27FC236}">
                      <a16:creationId xmlns:a16="http://schemas.microsoft.com/office/drawing/2014/main" id="{00F3D673-204A-4007-9845-281E37A93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5" y="1461"/>
                  <a:ext cx="318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OR</a:t>
                  </a:r>
                </a:p>
              </p:txBody>
            </p:sp>
            <p:sp>
              <p:nvSpPr>
                <p:cNvPr id="15" name="Rectangle 137">
                  <a:extLst>
                    <a:ext uri="{FF2B5EF4-FFF2-40B4-BE49-F238E27FC236}">
                      <a16:creationId xmlns:a16="http://schemas.microsoft.com/office/drawing/2014/main" id="{3502B40D-04A7-4868-946F-184F10C6B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8" y="2069"/>
                  <a:ext cx="31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CA</a:t>
                  </a:r>
                </a:p>
              </p:txBody>
            </p:sp>
            <p:sp>
              <p:nvSpPr>
                <p:cNvPr id="16" name="Rectangle 138">
                  <a:extLst>
                    <a:ext uri="{FF2B5EF4-FFF2-40B4-BE49-F238E27FC236}">
                      <a16:creationId xmlns:a16="http://schemas.microsoft.com/office/drawing/2014/main" id="{0E7F93A7-69EB-4A52-B7E1-78D7DFC7DB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3" y="1318"/>
                  <a:ext cx="313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MT</a:t>
                  </a:r>
                </a:p>
              </p:txBody>
            </p:sp>
            <p:sp>
              <p:nvSpPr>
                <p:cNvPr id="17" name="Rectangle 139">
                  <a:extLst>
                    <a:ext uri="{FF2B5EF4-FFF2-40B4-BE49-F238E27FC236}">
                      <a16:creationId xmlns:a16="http://schemas.microsoft.com/office/drawing/2014/main" id="{D3D45C55-D7F9-4941-A717-542A4D8B4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519"/>
                  <a:ext cx="277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ID</a:t>
                  </a:r>
                </a:p>
              </p:txBody>
            </p:sp>
            <p:sp>
              <p:nvSpPr>
                <p:cNvPr id="18" name="Rectangle 140">
                  <a:extLst>
                    <a:ext uri="{FF2B5EF4-FFF2-40B4-BE49-F238E27FC236}">
                      <a16:creationId xmlns:a16="http://schemas.microsoft.com/office/drawing/2014/main" id="{45C63988-DC1B-4309-BD69-AAED46B66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6" y="1933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NV</a:t>
                  </a:r>
                </a:p>
              </p:txBody>
            </p:sp>
            <p:sp>
              <p:nvSpPr>
                <p:cNvPr id="19" name="Rectangle 141">
                  <a:extLst>
                    <a:ext uri="{FF2B5EF4-FFF2-40B4-BE49-F238E27FC236}">
                      <a16:creationId xmlns:a16="http://schemas.microsoft.com/office/drawing/2014/main" id="{EE613FF2-8707-4C3B-A625-7BA179D92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2" y="2478"/>
                  <a:ext cx="30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AZ</a:t>
                  </a:r>
                </a:p>
              </p:txBody>
            </p:sp>
            <p:sp>
              <p:nvSpPr>
                <p:cNvPr id="20" name="Rectangle 142">
                  <a:extLst>
                    <a:ext uri="{FF2B5EF4-FFF2-40B4-BE49-F238E27FC236}">
                      <a16:creationId xmlns:a16="http://schemas.microsoft.com/office/drawing/2014/main" id="{E79FB173-65AA-414D-9D39-C72037747F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4" y="2024"/>
                  <a:ext cx="30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UT</a:t>
                  </a:r>
                </a:p>
              </p:txBody>
            </p:sp>
            <p:sp>
              <p:nvSpPr>
                <p:cNvPr id="21" name="Rectangle 143">
                  <a:extLst>
                    <a:ext uri="{FF2B5EF4-FFF2-40B4-BE49-F238E27FC236}">
                      <a16:creationId xmlns:a16="http://schemas.microsoft.com/office/drawing/2014/main" id="{275CCFE8-18D9-4312-98E8-219A998BD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2" y="1688"/>
                  <a:ext cx="326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WY</a:t>
                  </a:r>
                </a:p>
              </p:txBody>
            </p:sp>
            <p:sp>
              <p:nvSpPr>
                <p:cNvPr id="22" name="Rectangle 144">
                  <a:extLst>
                    <a:ext uri="{FF2B5EF4-FFF2-40B4-BE49-F238E27FC236}">
                      <a16:creationId xmlns:a16="http://schemas.microsoft.com/office/drawing/2014/main" id="{2BEEBFA0-9038-445B-AF68-33724A008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8" y="2069"/>
                  <a:ext cx="318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CO</a:t>
                  </a:r>
                </a:p>
              </p:txBody>
            </p:sp>
            <p:sp>
              <p:nvSpPr>
                <p:cNvPr id="23" name="Rectangle 145">
                  <a:extLst>
                    <a:ext uri="{FF2B5EF4-FFF2-40B4-BE49-F238E27FC236}">
                      <a16:creationId xmlns:a16="http://schemas.microsoft.com/office/drawing/2014/main" id="{110A9CEB-A075-4118-84DB-967E6869F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2478"/>
                  <a:ext cx="323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NM</a:t>
                  </a:r>
                </a:p>
              </p:txBody>
            </p:sp>
            <p:sp>
              <p:nvSpPr>
                <p:cNvPr id="24" name="Rectangle 146">
                  <a:extLst>
                    <a:ext uri="{FF2B5EF4-FFF2-40B4-BE49-F238E27FC236}">
                      <a16:creationId xmlns:a16="http://schemas.microsoft.com/office/drawing/2014/main" id="{05D07887-7A72-48AA-830B-1AFAE0D31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795"/>
                  <a:ext cx="29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TX</a:t>
                  </a:r>
                </a:p>
              </p:txBody>
            </p:sp>
            <p:sp>
              <p:nvSpPr>
                <p:cNvPr id="25" name="Rectangle 147">
                  <a:extLst>
                    <a:ext uri="{FF2B5EF4-FFF2-40B4-BE49-F238E27FC236}">
                      <a16:creationId xmlns:a16="http://schemas.microsoft.com/office/drawing/2014/main" id="{627FB91D-00CD-4457-8394-640E05B5F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0" y="2432"/>
                  <a:ext cx="318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OK</a:t>
                  </a:r>
                </a:p>
              </p:txBody>
            </p:sp>
            <p:sp>
              <p:nvSpPr>
                <p:cNvPr id="26" name="Rectangle 148">
                  <a:extLst>
                    <a:ext uri="{FF2B5EF4-FFF2-40B4-BE49-F238E27FC236}">
                      <a16:creationId xmlns:a16="http://schemas.microsoft.com/office/drawing/2014/main" id="{4C2ECA75-9C78-44C2-B516-3A1ECA29D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115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KS</a:t>
                  </a:r>
                </a:p>
              </p:txBody>
            </p:sp>
            <p:sp>
              <p:nvSpPr>
                <p:cNvPr id="27" name="Rectangle 149">
                  <a:extLst>
                    <a:ext uri="{FF2B5EF4-FFF2-40B4-BE49-F238E27FC236}">
                      <a16:creationId xmlns:a16="http://schemas.microsoft.com/office/drawing/2014/main" id="{5C712815-7C03-4A65-B593-54C68D739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4" y="1842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NE</a:t>
                  </a:r>
                </a:p>
              </p:txBody>
            </p:sp>
            <p:sp>
              <p:nvSpPr>
                <p:cNvPr id="28" name="Rectangle 150">
                  <a:extLst>
                    <a:ext uri="{FF2B5EF4-FFF2-40B4-BE49-F238E27FC236}">
                      <a16:creationId xmlns:a16="http://schemas.microsoft.com/office/drawing/2014/main" id="{AA25EA6A-0D55-43E9-9D28-90994D365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4" y="1570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SD</a:t>
                  </a:r>
                </a:p>
              </p:txBody>
            </p:sp>
            <p:sp>
              <p:nvSpPr>
                <p:cNvPr id="29" name="Rectangle 151">
                  <a:extLst>
                    <a:ext uri="{FF2B5EF4-FFF2-40B4-BE49-F238E27FC236}">
                      <a16:creationId xmlns:a16="http://schemas.microsoft.com/office/drawing/2014/main" id="{F64C25C7-676D-4125-99EC-50F50259A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7" y="1298"/>
                  <a:ext cx="31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ND</a:t>
                  </a:r>
                </a:p>
              </p:txBody>
            </p:sp>
            <p:sp>
              <p:nvSpPr>
                <p:cNvPr id="30" name="Rectangle 152">
                  <a:extLst>
                    <a:ext uri="{FF2B5EF4-FFF2-40B4-BE49-F238E27FC236}">
                      <a16:creationId xmlns:a16="http://schemas.microsoft.com/office/drawing/2014/main" id="{56949F46-2A1F-4BD2-AC55-D526D8FE8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5" y="1389"/>
                  <a:ext cx="323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MN</a:t>
                  </a:r>
                </a:p>
              </p:txBody>
            </p:sp>
            <p:sp>
              <p:nvSpPr>
                <p:cNvPr id="31" name="Rectangle 153">
                  <a:extLst>
                    <a:ext uri="{FF2B5EF4-FFF2-40B4-BE49-F238E27FC236}">
                      <a16:creationId xmlns:a16="http://schemas.microsoft.com/office/drawing/2014/main" id="{5363EA2D-95AA-4B37-A3A9-BDF12671A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8" y="1764"/>
                  <a:ext cx="277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IA</a:t>
                  </a:r>
                </a:p>
              </p:txBody>
            </p:sp>
            <p:sp>
              <p:nvSpPr>
                <p:cNvPr id="32" name="Rectangle 154">
                  <a:extLst>
                    <a:ext uri="{FF2B5EF4-FFF2-40B4-BE49-F238E27FC236}">
                      <a16:creationId xmlns:a16="http://schemas.microsoft.com/office/drawing/2014/main" id="{B684EFFE-2A89-4852-AB71-A6AC94FDA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9" y="2115"/>
                  <a:ext cx="326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MO</a:t>
                  </a:r>
                </a:p>
              </p:txBody>
            </p:sp>
            <p:sp>
              <p:nvSpPr>
                <p:cNvPr id="33" name="Rectangle 155">
                  <a:extLst>
                    <a:ext uri="{FF2B5EF4-FFF2-40B4-BE49-F238E27FC236}">
                      <a16:creationId xmlns:a16="http://schemas.microsoft.com/office/drawing/2014/main" id="{D04F50EC-A801-4EE8-A7F2-5D940E04F1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2" y="2432"/>
                  <a:ext cx="31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AR</a:t>
                  </a:r>
                </a:p>
              </p:txBody>
            </p:sp>
            <p:sp>
              <p:nvSpPr>
                <p:cNvPr id="34" name="Rectangle 156">
                  <a:extLst>
                    <a:ext uri="{FF2B5EF4-FFF2-40B4-BE49-F238E27FC236}">
                      <a16:creationId xmlns:a16="http://schemas.microsoft.com/office/drawing/2014/main" id="{BF3A5334-EA01-4F4B-B6FD-A639D2E396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4" y="2795"/>
                  <a:ext cx="30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LA</a:t>
                  </a:r>
                </a:p>
              </p:txBody>
            </p:sp>
            <p:sp>
              <p:nvSpPr>
                <p:cNvPr id="35" name="Rectangle 157">
                  <a:extLst>
                    <a:ext uri="{FF2B5EF4-FFF2-40B4-BE49-F238E27FC236}">
                      <a16:creationId xmlns:a16="http://schemas.microsoft.com/office/drawing/2014/main" id="{44C3D03F-DA46-4C56-93EC-E787527AF8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6" y="2614"/>
                  <a:ext cx="318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MS</a:t>
                  </a:r>
                </a:p>
              </p:txBody>
            </p:sp>
            <p:sp>
              <p:nvSpPr>
                <p:cNvPr id="36" name="Rectangle 158">
                  <a:extLst>
                    <a:ext uri="{FF2B5EF4-FFF2-40B4-BE49-F238E27FC236}">
                      <a16:creationId xmlns:a16="http://schemas.microsoft.com/office/drawing/2014/main" id="{A9E9B040-7A6F-476E-A87D-CAF97B782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2" y="2568"/>
                  <a:ext cx="30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AL</a:t>
                  </a:r>
                </a:p>
              </p:txBody>
            </p:sp>
            <p:sp>
              <p:nvSpPr>
                <p:cNvPr id="37" name="Rectangle 159">
                  <a:extLst>
                    <a:ext uri="{FF2B5EF4-FFF2-40B4-BE49-F238E27FC236}">
                      <a16:creationId xmlns:a16="http://schemas.microsoft.com/office/drawing/2014/main" id="{A5EF9278-930C-438C-B5AA-74ABC0FE1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8" y="2523"/>
                  <a:ext cx="318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GA</a:t>
                  </a:r>
                </a:p>
              </p:txBody>
            </p:sp>
            <p:sp>
              <p:nvSpPr>
                <p:cNvPr id="38" name="Rectangle 160">
                  <a:extLst>
                    <a:ext uri="{FF2B5EF4-FFF2-40B4-BE49-F238E27FC236}">
                      <a16:creationId xmlns:a16="http://schemas.microsoft.com/office/drawing/2014/main" id="{37BC31F1-7B4A-424F-9FAC-B87864B34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8" y="2886"/>
                  <a:ext cx="29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FL</a:t>
                  </a:r>
                </a:p>
              </p:txBody>
            </p:sp>
            <p:sp>
              <p:nvSpPr>
                <p:cNvPr id="39" name="Rectangle 161">
                  <a:extLst>
                    <a:ext uri="{FF2B5EF4-FFF2-40B4-BE49-F238E27FC236}">
                      <a16:creationId xmlns:a16="http://schemas.microsoft.com/office/drawing/2014/main" id="{10F6CE3A-7910-4787-8B63-B4FAFDC53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7" y="2368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SC</a:t>
                  </a:r>
                </a:p>
              </p:txBody>
            </p:sp>
            <p:sp>
              <p:nvSpPr>
                <p:cNvPr id="40" name="Rectangle 162">
                  <a:extLst>
                    <a:ext uri="{FF2B5EF4-FFF2-40B4-BE49-F238E27FC236}">
                      <a16:creationId xmlns:a16="http://schemas.microsoft.com/office/drawing/2014/main" id="{68E45109-C76D-4181-B5E5-40F52E758D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0" y="2296"/>
                  <a:ext cx="30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TN</a:t>
                  </a:r>
                </a:p>
              </p:txBody>
            </p:sp>
            <p:sp>
              <p:nvSpPr>
                <p:cNvPr id="41" name="Rectangle 163">
                  <a:extLst>
                    <a:ext uri="{FF2B5EF4-FFF2-40B4-BE49-F238E27FC236}">
                      <a16:creationId xmlns:a16="http://schemas.microsoft.com/office/drawing/2014/main" id="{E1C6A766-88CC-4C37-925F-746039C8D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5" y="2160"/>
                  <a:ext cx="31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NC</a:t>
                  </a:r>
                </a:p>
              </p:txBody>
            </p:sp>
            <p:sp>
              <p:nvSpPr>
                <p:cNvPr id="42" name="Rectangle 164">
                  <a:extLst>
                    <a:ext uri="{FF2B5EF4-FFF2-40B4-BE49-F238E27FC236}">
                      <a16:creationId xmlns:a16="http://schemas.microsoft.com/office/drawing/2014/main" id="{19FB636C-990F-4613-BC47-EF6714E0F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2" y="1888"/>
                  <a:ext cx="267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IL</a:t>
                  </a:r>
                </a:p>
              </p:txBody>
            </p:sp>
            <p:sp>
              <p:nvSpPr>
                <p:cNvPr id="43" name="Rectangle 165">
                  <a:extLst>
                    <a:ext uri="{FF2B5EF4-FFF2-40B4-BE49-F238E27FC236}">
                      <a16:creationId xmlns:a16="http://schemas.microsoft.com/office/drawing/2014/main" id="{11866503-F0EA-44EC-9F80-2B0B37282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8" y="1525"/>
                  <a:ext cx="29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WI</a:t>
                  </a:r>
                </a:p>
              </p:txBody>
            </p:sp>
            <p:sp>
              <p:nvSpPr>
                <p:cNvPr id="44" name="Rectangle 166">
                  <a:extLst>
                    <a:ext uri="{FF2B5EF4-FFF2-40B4-BE49-F238E27FC236}">
                      <a16:creationId xmlns:a16="http://schemas.microsoft.com/office/drawing/2014/main" id="{B4CC6303-687C-4D9D-8BCA-3B33716E6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1" y="1564"/>
                  <a:ext cx="285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MI</a:t>
                  </a:r>
                </a:p>
              </p:txBody>
            </p:sp>
            <p:sp>
              <p:nvSpPr>
                <p:cNvPr id="45" name="Rectangle 167">
                  <a:extLst>
                    <a:ext uri="{FF2B5EF4-FFF2-40B4-BE49-F238E27FC236}">
                      <a16:creationId xmlns:a16="http://schemas.microsoft.com/office/drawing/2014/main" id="{E1784BEE-F88F-4B74-BD2A-15D0F6F2DA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9" y="1816"/>
                  <a:ext cx="318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OH</a:t>
                  </a:r>
                </a:p>
              </p:txBody>
            </p:sp>
            <p:sp>
              <p:nvSpPr>
                <p:cNvPr id="46" name="Rectangle 168">
                  <a:extLst>
                    <a:ext uri="{FF2B5EF4-FFF2-40B4-BE49-F238E27FC236}">
                      <a16:creationId xmlns:a16="http://schemas.microsoft.com/office/drawing/2014/main" id="{788220B4-7708-4A09-BB6C-53F2B9EDB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4" y="1876"/>
                  <a:ext cx="277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IN</a:t>
                  </a:r>
                </a:p>
              </p:txBody>
            </p:sp>
            <p:sp>
              <p:nvSpPr>
                <p:cNvPr id="47" name="Rectangle 169">
                  <a:extLst>
                    <a:ext uri="{FF2B5EF4-FFF2-40B4-BE49-F238E27FC236}">
                      <a16:creationId xmlns:a16="http://schemas.microsoft.com/office/drawing/2014/main" id="{4D67B3F8-DC0B-42A5-9FD1-80708E54E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9" y="2093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KY</a:t>
                  </a:r>
                </a:p>
              </p:txBody>
            </p:sp>
            <p:sp>
              <p:nvSpPr>
                <p:cNvPr id="48" name="Rectangle 170">
                  <a:extLst>
                    <a:ext uri="{FF2B5EF4-FFF2-40B4-BE49-F238E27FC236}">
                      <a16:creationId xmlns:a16="http://schemas.microsoft.com/office/drawing/2014/main" id="{655279E0-C85E-4C1B-AE70-1E90C3E80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5" y="1927"/>
                  <a:ext cx="326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WV</a:t>
                  </a:r>
                </a:p>
              </p:txBody>
            </p:sp>
            <p:sp>
              <p:nvSpPr>
                <p:cNvPr id="49" name="Rectangle 171">
                  <a:extLst>
                    <a:ext uri="{FF2B5EF4-FFF2-40B4-BE49-F238E27FC236}">
                      <a16:creationId xmlns:a16="http://schemas.microsoft.com/office/drawing/2014/main" id="{952915C1-823B-45EB-A272-01971D297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51" y="1947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VA</a:t>
                  </a:r>
                </a:p>
              </p:txBody>
            </p:sp>
            <p:sp>
              <p:nvSpPr>
                <p:cNvPr id="50" name="Rectangle 172">
                  <a:extLst>
                    <a:ext uri="{FF2B5EF4-FFF2-40B4-BE49-F238E27FC236}">
                      <a16:creationId xmlns:a16="http://schemas.microsoft.com/office/drawing/2014/main" id="{9D396822-762E-4444-911F-4D0521336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1661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PA</a:t>
                  </a:r>
                </a:p>
              </p:txBody>
            </p:sp>
            <p:sp>
              <p:nvSpPr>
                <p:cNvPr id="51" name="Rectangle 173">
                  <a:extLst>
                    <a:ext uri="{FF2B5EF4-FFF2-40B4-BE49-F238E27FC236}">
                      <a16:creationId xmlns:a16="http://schemas.microsoft.com/office/drawing/2014/main" id="{C59C87C4-56E0-4D94-9742-4BBADFADE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4" y="1381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NY</a:t>
                  </a:r>
                </a:p>
              </p:txBody>
            </p:sp>
            <p:sp>
              <p:nvSpPr>
                <p:cNvPr id="52" name="Rectangle 174">
                  <a:extLst>
                    <a:ext uri="{FF2B5EF4-FFF2-40B4-BE49-F238E27FC236}">
                      <a16:creationId xmlns:a16="http://schemas.microsoft.com/office/drawing/2014/main" id="{062CA159-151D-4259-B2C9-E5C1D123D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22" y="1026"/>
                  <a:ext cx="318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ME</a:t>
                  </a:r>
                </a:p>
              </p:txBody>
            </p:sp>
            <p:sp>
              <p:nvSpPr>
                <p:cNvPr id="53" name="Rectangle 175">
                  <a:extLst>
                    <a:ext uri="{FF2B5EF4-FFF2-40B4-BE49-F238E27FC236}">
                      <a16:creationId xmlns:a16="http://schemas.microsoft.com/office/drawing/2014/main" id="{40E5FBD8-50E9-469F-AA66-8102C8D78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4" y="1200"/>
                  <a:ext cx="29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VT</a:t>
                  </a:r>
                </a:p>
              </p:txBody>
            </p:sp>
            <p:sp>
              <p:nvSpPr>
                <p:cNvPr id="54" name="Rectangle 176">
                  <a:extLst>
                    <a:ext uri="{FF2B5EF4-FFF2-40B4-BE49-F238E27FC236}">
                      <a16:creationId xmlns:a16="http://schemas.microsoft.com/office/drawing/2014/main" id="{80182E54-5752-4076-A5DD-3AF0A1B56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6" y="1253"/>
                  <a:ext cx="31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bg1"/>
                      </a:solidFill>
                      <a:latin typeface="Helvetica" pitchFamily="2" charset="0"/>
                    </a:rPr>
                    <a:t>NH</a:t>
                  </a:r>
                </a:p>
              </p:txBody>
            </p:sp>
            <p:sp>
              <p:nvSpPr>
                <p:cNvPr id="55" name="Rectangle 177">
                  <a:extLst>
                    <a:ext uri="{FF2B5EF4-FFF2-40B4-BE49-F238E27FC236}">
                      <a16:creationId xmlns:a16="http://schemas.microsoft.com/office/drawing/2014/main" id="{C21B50A1-60A2-41E7-8321-B9558FC7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5" y="1630"/>
                  <a:ext cx="301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itchFamily="2" charset="0"/>
                    </a:rPr>
                    <a:t>NJ</a:t>
                  </a:r>
                </a:p>
              </p:txBody>
            </p:sp>
            <p:sp>
              <p:nvSpPr>
                <p:cNvPr id="56" name="Rectangle 178">
                  <a:extLst>
                    <a:ext uri="{FF2B5EF4-FFF2-40B4-BE49-F238E27FC236}">
                      <a16:creationId xmlns:a16="http://schemas.microsoft.com/office/drawing/2014/main" id="{87B76F05-16A6-47E8-BCBA-6C76CF481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1" y="1742"/>
                  <a:ext cx="309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itchFamily="2" charset="0"/>
                    </a:rPr>
                    <a:t>DE</a:t>
                  </a:r>
                </a:p>
              </p:txBody>
            </p:sp>
            <p:sp>
              <p:nvSpPr>
                <p:cNvPr id="57" name="Line 179">
                  <a:extLst>
                    <a:ext uri="{FF2B5EF4-FFF2-40B4-BE49-F238E27FC236}">
                      <a16:creationId xmlns:a16="http://schemas.microsoft.com/office/drawing/2014/main" id="{0067AE24-D435-4F2E-96CB-C5F611E92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9" y="1816"/>
                  <a:ext cx="58" cy="32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60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58" name="Rectangle 180">
                  <a:extLst>
                    <a:ext uri="{FF2B5EF4-FFF2-40B4-BE49-F238E27FC236}">
                      <a16:creationId xmlns:a16="http://schemas.microsoft.com/office/drawing/2014/main" id="{4D4F6D35-1E37-463D-AE88-E41451B23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2" y="1834"/>
                  <a:ext cx="323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itchFamily="2" charset="0"/>
                    </a:rPr>
                    <a:t>MD</a:t>
                  </a:r>
                </a:p>
              </p:txBody>
            </p:sp>
            <p:sp>
              <p:nvSpPr>
                <p:cNvPr id="59" name="Rectangle 181">
                  <a:extLst>
                    <a:ext uri="{FF2B5EF4-FFF2-40B4-BE49-F238E27FC236}">
                      <a16:creationId xmlns:a16="http://schemas.microsoft.com/office/drawing/2014/main" id="{8B641BE8-4B9F-4418-A436-09B6E6453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7" y="1921"/>
                  <a:ext cx="84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itchFamily="2" charset="0"/>
                    </a:rPr>
                    <a:t>Washington D.C.</a:t>
                  </a:r>
                </a:p>
              </p:txBody>
            </p:sp>
            <p:sp>
              <p:nvSpPr>
                <p:cNvPr id="60" name="Line 182">
                  <a:extLst>
                    <a:ext uri="{FF2B5EF4-FFF2-40B4-BE49-F238E27FC236}">
                      <a16:creationId xmlns:a16="http://schemas.microsoft.com/office/drawing/2014/main" id="{7564ABEF-1C44-4A25-AA43-78D24668A7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52" y="1856"/>
                  <a:ext cx="134" cy="123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60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61" name="Rectangle 183">
                  <a:extLst>
                    <a:ext uri="{FF2B5EF4-FFF2-40B4-BE49-F238E27FC236}">
                      <a16:creationId xmlns:a16="http://schemas.microsoft.com/office/drawing/2014/main" id="{E581A95A-E9BD-42A0-964B-F52E5B0EC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5" y="1259"/>
                  <a:ext cx="323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itchFamily="2" charset="0"/>
                    </a:rPr>
                    <a:t>MA</a:t>
                  </a:r>
                </a:p>
              </p:txBody>
            </p:sp>
            <p:sp>
              <p:nvSpPr>
                <p:cNvPr id="62" name="Line 184">
                  <a:extLst>
                    <a:ext uri="{FF2B5EF4-FFF2-40B4-BE49-F238E27FC236}">
                      <a16:creationId xmlns:a16="http://schemas.microsoft.com/office/drawing/2014/main" id="{EB89BC8E-5EE5-42DA-B5F5-2D9ED104C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69" y="1353"/>
                  <a:ext cx="45" cy="4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60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63" name="Rectangle 185">
                  <a:extLst>
                    <a:ext uri="{FF2B5EF4-FFF2-40B4-BE49-F238E27FC236}">
                      <a16:creationId xmlns:a16="http://schemas.microsoft.com/office/drawing/2014/main" id="{CEDBCAD0-4592-46D8-89E6-CFB37A163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5" y="1576"/>
                  <a:ext cx="304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itchFamily="2" charset="0"/>
                    </a:rPr>
                    <a:t>CT</a:t>
                  </a:r>
                </a:p>
              </p:txBody>
            </p:sp>
            <p:sp>
              <p:nvSpPr>
                <p:cNvPr id="64" name="Line 186">
                  <a:extLst>
                    <a:ext uri="{FF2B5EF4-FFF2-40B4-BE49-F238E27FC236}">
                      <a16:creationId xmlns:a16="http://schemas.microsoft.com/office/drawing/2014/main" id="{8B6286BA-52C0-49C3-8258-31D7A78457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09" y="1694"/>
                  <a:ext cx="52" cy="5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60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65" name="Line 187">
                  <a:extLst>
                    <a:ext uri="{FF2B5EF4-FFF2-40B4-BE49-F238E27FC236}">
                      <a16:creationId xmlns:a16="http://schemas.microsoft.com/office/drawing/2014/main" id="{3F712907-36EC-4FBE-881F-FDA4FE4B4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70" y="1471"/>
                  <a:ext cx="90" cy="91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60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66" name="Rectangle 188">
                  <a:extLst>
                    <a:ext uri="{FF2B5EF4-FFF2-40B4-BE49-F238E27FC236}">
                      <a16:creationId xmlns:a16="http://schemas.microsoft.com/office/drawing/2014/main" id="{EC4D6EE7-110B-4F27-A1F6-739983FCA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8" y="1486"/>
                  <a:ext cx="277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333333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405" tIns="45703" rIns="91405" bIns="45703">
                  <a:spAutoFit/>
                </a:bodyPr>
                <a:lstStyle/>
                <a:p>
                  <a:pPr algn="ctr" defTabSz="457041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" pitchFamily="2" charset="0"/>
                    </a:rPr>
                    <a:t>RI</a:t>
                  </a:r>
                </a:p>
              </p:txBody>
            </p:sp>
            <p:sp>
              <p:nvSpPr>
                <p:cNvPr id="67" name="Line 191">
                  <a:extLst>
                    <a:ext uri="{FF2B5EF4-FFF2-40B4-BE49-F238E27FC236}">
                      <a16:creationId xmlns:a16="http://schemas.microsoft.com/office/drawing/2014/main" id="{F61D3F01-5F38-43C0-AEDD-AAD4CEAB03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78" y="1819"/>
                  <a:ext cx="156" cy="81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60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1D72A6-38A8-48C6-AFA7-12E42E9BB450}"/>
                </a:ext>
              </a:extLst>
            </p:cNvPr>
            <p:cNvSpPr txBox="1"/>
            <p:nvPr/>
          </p:nvSpPr>
          <p:spPr>
            <a:xfrm>
              <a:off x="6168147" y="-970667"/>
              <a:ext cx="4599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Regions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23AA7AA-0891-43D2-BDC9-07B4386803AE}"/>
              </a:ext>
            </a:extLst>
          </p:cNvPr>
          <p:cNvGrpSpPr/>
          <p:nvPr/>
        </p:nvGrpSpPr>
        <p:grpSpPr>
          <a:xfrm>
            <a:off x="9026502" y="2171047"/>
            <a:ext cx="2669405" cy="1827640"/>
            <a:chOff x="7859814" y="2818067"/>
            <a:chExt cx="2669405" cy="1827640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2B5291C-577E-4A85-97D4-179429107E85}"/>
                </a:ext>
              </a:extLst>
            </p:cNvPr>
            <p:cNvSpPr txBox="1"/>
            <p:nvPr/>
          </p:nvSpPr>
          <p:spPr>
            <a:xfrm>
              <a:off x="8207888" y="4307153"/>
              <a:ext cx="790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9%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32E0A91-C888-4D33-B784-F2720E8F5820}"/>
                </a:ext>
              </a:extLst>
            </p:cNvPr>
            <p:cNvSpPr txBox="1"/>
            <p:nvPr/>
          </p:nvSpPr>
          <p:spPr>
            <a:xfrm>
              <a:off x="9430218" y="4299458"/>
              <a:ext cx="74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90%</a:t>
              </a:r>
            </a:p>
          </p:txBody>
        </p:sp>
        <p:pic>
          <p:nvPicPr>
            <p:cNvPr id="123" name="Graphic 122" descr="Man">
              <a:extLst>
                <a:ext uri="{FF2B5EF4-FFF2-40B4-BE49-F238E27FC236}">
                  <a16:creationId xmlns:a16="http://schemas.microsoft.com/office/drawing/2014/main" id="{3A751419-B5B7-40E4-B623-3547C11A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78438" y="2836128"/>
              <a:ext cx="1450781" cy="1450781"/>
            </a:xfrm>
            <a:prstGeom prst="rect">
              <a:avLst/>
            </a:prstGeom>
          </p:spPr>
        </p:pic>
        <p:pic>
          <p:nvPicPr>
            <p:cNvPr id="124" name="Graphic 123" descr="Woman">
              <a:extLst>
                <a:ext uri="{FF2B5EF4-FFF2-40B4-BE49-F238E27FC236}">
                  <a16:creationId xmlns:a16="http://schemas.microsoft.com/office/drawing/2014/main" id="{F6FF0B74-4C95-42B5-BF43-E6B8FE060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59814" y="2818067"/>
              <a:ext cx="1486436" cy="1486436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A27015A4-D6E6-4898-954D-2D3A95E11B8F}"/>
              </a:ext>
            </a:extLst>
          </p:cNvPr>
          <p:cNvSpPr txBox="1"/>
          <p:nvPr/>
        </p:nvSpPr>
        <p:spPr>
          <a:xfrm>
            <a:off x="8368043" y="3663257"/>
            <a:ext cx="9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Wave 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A681D0E-2A41-4933-93D3-D9B367BAB1BA}"/>
              </a:ext>
            </a:extLst>
          </p:cNvPr>
          <p:cNvSpPr txBox="1"/>
          <p:nvPr/>
        </p:nvSpPr>
        <p:spPr>
          <a:xfrm>
            <a:off x="9391201" y="4034294"/>
            <a:ext cx="79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4%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1F248A4-C2D7-4E08-A242-973B06AFE1C1}"/>
              </a:ext>
            </a:extLst>
          </p:cNvPr>
          <p:cNvSpPr txBox="1"/>
          <p:nvPr/>
        </p:nvSpPr>
        <p:spPr>
          <a:xfrm>
            <a:off x="10613531" y="4026599"/>
            <a:ext cx="74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95%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26C8D3C-4F94-4D4F-A593-4B6E21E3E835}"/>
              </a:ext>
            </a:extLst>
          </p:cNvPr>
          <p:cNvSpPr txBox="1"/>
          <p:nvPr/>
        </p:nvSpPr>
        <p:spPr>
          <a:xfrm>
            <a:off x="8367842" y="4030205"/>
            <a:ext cx="9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Wave 2</a:t>
            </a:r>
          </a:p>
        </p:txBody>
      </p:sp>
      <p:graphicFrame>
        <p:nvGraphicFramePr>
          <p:cNvPr id="125" name="Table 130">
            <a:extLst>
              <a:ext uri="{FF2B5EF4-FFF2-40B4-BE49-F238E27FC236}">
                <a16:creationId xmlns:a16="http://schemas.microsoft.com/office/drawing/2014/main" id="{FD225541-99D2-4870-AF24-6BD46B0F4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94400"/>
              </p:ext>
            </p:extLst>
          </p:nvPr>
        </p:nvGraphicFramePr>
        <p:xfrm>
          <a:off x="1267079" y="1442002"/>
          <a:ext cx="4767950" cy="1400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90">
                  <a:extLst>
                    <a:ext uri="{9D8B030D-6E8A-4147-A177-3AD203B41FA5}">
                      <a16:colId xmlns:a16="http://schemas.microsoft.com/office/drawing/2014/main" val="351276109"/>
                    </a:ext>
                  </a:extLst>
                </a:gridCol>
                <a:gridCol w="953590">
                  <a:extLst>
                    <a:ext uri="{9D8B030D-6E8A-4147-A177-3AD203B41FA5}">
                      <a16:colId xmlns:a16="http://schemas.microsoft.com/office/drawing/2014/main" val="3488935092"/>
                    </a:ext>
                  </a:extLst>
                </a:gridCol>
                <a:gridCol w="953590">
                  <a:extLst>
                    <a:ext uri="{9D8B030D-6E8A-4147-A177-3AD203B41FA5}">
                      <a16:colId xmlns:a16="http://schemas.microsoft.com/office/drawing/2014/main" val="1065578876"/>
                    </a:ext>
                  </a:extLst>
                </a:gridCol>
                <a:gridCol w="953590">
                  <a:extLst>
                    <a:ext uri="{9D8B030D-6E8A-4147-A177-3AD203B41FA5}">
                      <a16:colId xmlns:a16="http://schemas.microsoft.com/office/drawing/2014/main" val="960339899"/>
                    </a:ext>
                  </a:extLst>
                </a:gridCol>
                <a:gridCol w="953590">
                  <a:extLst>
                    <a:ext uri="{9D8B030D-6E8A-4147-A177-3AD203B41FA5}">
                      <a16:colId xmlns:a16="http://schemas.microsoft.com/office/drawing/2014/main" val="270443689"/>
                    </a:ext>
                  </a:extLst>
                </a:gridCol>
              </a:tblGrid>
              <a:tr h="259529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Wave 1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Wave 2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Wave 3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Wave 4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293241"/>
                  </a:ext>
                </a:extLst>
              </a:tr>
              <a:tr h="3035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Midwest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68%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62%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68%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70%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980798"/>
                  </a:ext>
                </a:extLst>
              </a:tr>
              <a:tr h="2699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Northeast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414380"/>
                  </a:ext>
                </a:extLst>
              </a:tr>
              <a:tr h="2595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South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072589"/>
                  </a:ext>
                </a:extLst>
              </a:tr>
              <a:tr h="2595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West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12%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597310"/>
                  </a:ext>
                </a:extLst>
              </a:tr>
            </a:tbl>
          </a:graphicData>
        </a:graphic>
      </p:graphicFrame>
      <p:sp>
        <p:nvSpPr>
          <p:cNvPr id="126" name="TextBox 125">
            <a:extLst>
              <a:ext uri="{FF2B5EF4-FFF2-40B4-BE49-F238E27FC236}">
                <a16:creationId xmlns:a16="http://schemas.microsoft.com/office/drawing/2014/main" id="{08ACBACC-91F9-4E35-AAC3-474C6ECBB26F}"/>
              </a:ext>
            </a:extLst>
          </p:cNvPr>
          <p:cNvSpPr txBox="1"/>
          <p:nvPr/>
        </p:nvSpPr>
        <p:spPr>
          <a:xfrm>
            <a:off x="9391201" y="4424094"/>
            <a:ext cx="79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3%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9EBEAA8-44B8-4F56-870C-3B7E7C125289}"/>
              </a:ext>
            </a:extLst>
          </p:cNvPr>
          <p:cNvSpPr txBox="1"/>
          <p:nvPr/>
        </p:nvSpPr>
        <p:spPr>
          <a:xfrm>
            <a:off x="10613531" y="4424094"/>
            <a:ext cx="74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97%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89B1548-C543-4A60-94C3-33CAC605A016}"/>
              </a:ext>
            </a:extLst>
          </p:cNvPr>
          <p:cNvSpPr txBox="1"/>
          <p:nvPr/>
        </p:nvSpPr>
        <p:spPr>
          <a:xfrm>
            <a:off x="8378837" y="4427700"/>
            <a:ext cx="9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Wave 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A73E67B-4C2C-4853-AEA6-9F5C32B5CB90}"/>
              </a:ext>
            </a:extLst>
          </p:cNvPr>
          <p:cNvSpPr txBox="1"/>
          <p:nvPr/>
        </p:nvSpPr>
        <p:spPr>
          <a:xfrm>
            <a:off x="9391786" y="4801681"/>
            <a:ext cx="79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10%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289735A-9A41-4D1F-A022-568556B9E89A}"/>
              </a:ext>
            </a:extLst>
          </p:cNvPr>
          <p:cNvSpPr txBox="1"/>
          <p:nvPr/>
        </p:nvSpPr>
        <p:spPr>
          <a:xfrm>
            <a:off x="10614116" y="4801681"/>
            <a:ext cx="74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89%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F413BE6-92AD-4E00-A706-CCD7ABE6BF6F}"/>
              </a:ext>
            </a:extLst>
          </p:cNvPr>
          <p:cNvSpPr txBox="1"/>
          <p:nvPr/>
        </p:nvSpPr>
        <p:spPr>
          <a:xfrm>
            <a:off x="8379422" y="4805287"/>
            <a:ext cx="9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Wave 4</a:t>
            </a:r>
          </a:p>
        </p:txBody>
      </p:sp>
    </p:spTree>
    <p:extLst>
      <p:ext uri="{BB962C8B-B14F-4D97-AF65-F5344CB8AC3E}">
        <p14:creationId xmlns:p14="http://schemas.microsoft.com/office/powerpoint/2010/main" val="3025299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a quarter of surveyed farmers are listening to their local farm broadcasters on a medium besides radio.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At this time of year, do you listen to your local farm broadcaster on a medium besides radio? (streaming, podcast, web videos, etc.)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C771A6-2136-4F42-A2A2-CEC0C9F7A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144782"/>
              </p:ext>
            </p:extLst>
          </p:nvPr>
        </p:nvGraphicFramePr>
        <p:xfrm>
          <a:off x="470120" y="1641941"/>
          <a:ext cx="9154525" cy="455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136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40DCB8-2E02-4E6F-A703-BFFC7B57E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869446" y="1"/>
            <a:ext cx="8485306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0C04B8-F4A9-4A12-ACAD-A46F3347D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85090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5AD779-DB18-40FF-A071-C7EB2D9B5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38" y="2236694"/>
            <a:ext cx="4922518" cy="23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6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271F-2F65-4082-AF98-AC6FF592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Respondents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A66DC-89EC-4723-9DD0-B47AD1AEB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DE03BD-B06C-4924-85DE-7593EE8A5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03203"/>
              </p:ext>
            </p:extLst>
          </p:nvPr>
        </p:nvGraphicFramePr>
        <p:xfrm>
          <a:off x="197998" y="1485900"/>
          <a:ext cx="11322050" cy="40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E274CC-AADC-4799-B566-825B1A650F26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Which of the following best describes your role in decision making for your farming operation? </a:t>
            </a:r>
          </a:p>
        </p:txBody>
      </p:sp>
    </p:spTree>
    <p:extLst>
      <p:ext uri="{BB962C8B-B14F-4D97-AF65-F5344CB8AC3E}">
        <p14:creationId xmlns:p14="http://schemas.microsoft.com/office/powerpoint/2010/main" val="103814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Respondents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Thinking of this past year, 2020, would you say your total farm revenues, from all sources, was: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06FF45-E453-41D6-BAD8-AFEE06116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898016"/>
              </p:ext>
            </p:extLst>
          </p:nvPr>
        </p:nvGraphicFramePr>
        <p:xfrm>
          <a:off x="207937" y="1485900"/>
          <a:ext cx="11322050" cy="40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330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Respondents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What is your age?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06FF45-E453-41D6-BAD8-AFEE06116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59076"/>
              </p:ext>
            </p:extLst>
          </p:nvPr>
        </p:nvGraphicFramePr>
        <p:xfrm>
          <a:off x="207937" y="1485900"/>
          <a:ext cx="11322050" cy="40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330AC7-850B-45DE-825D-2948EA429839}"/>
              </a:ext>
            </a:extLst>
          </p:cNvPr>
          <p:cNvSpPr txBox="1"/>
          <p:nvPr/>
        </p:nvSpPr>
        <p:spPr>
          <a:xfrm>
            <a:off x="312610" y="5387178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4D3B4-B67F-49FC-8717-46E6798E701E}"/>
              </a:ext>
            </a:extLst>
          </p:cNvPr>
          <p:cNvSpPr txBox="1"/>
          <p:nvPr/>
        </p:nvSpPr>
        <p:spPr>
          <a:xfrm>
            <a:off x="2353444" y="5387178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9C564-C6C6-44B1-A5E3-4404D4B7D37C}"/>
              </a:ext>
            </a:extLst>
          </p:cNvPr>
          <p:cNvSpPr txBox="1"/>
          <p:nvPr/>
        </p:nvSpPr>
        <p:spPr>
          <a:xfrm>
            <a:off x="4784643" y="5387178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5DD79-C7E4-4CD0-9F26-BFBDF5B484A0}"/>
              </a:ext>
            </a:extLst>
          </p:cNvPr>
          <p:cNvSpPr txBox="1"/>
          <p:nvPr/>
        </p:nvSpPr>
        <p:spPr>
          <a:xfrm>
            <a:off x="7179250" y="537210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5992B-EB0E-428A-A95B-30DDDD47A697}"/>
              </a:ext>
            </a:extLst>
          </p:cNvPr>
          <p:cNvSpPr txBox="1"/>
          <p:nvPr/>
        </p:nvSpPr>
        <p:spPr>
          <a:xfrm>
            <a:off x="9624645" y="537210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175507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68AA-D67F-465A-8459-4F5E473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Respondents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F4888-9CD9-4D04-A44C-4B9D55288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C4EA9-8048-4F2A-BB0E-8567E52AEBC4}"/>
              </a:ext>
            </a:extLst>
          </p:cNvPr>
          <p:cNvSpPr txBox="1"/>
          <p:nvPr/>
        </p:nvSpPr>
        <p:spPr>
          <a:xfrm>
            <a:off x="922708" y="6205661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 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How many total acres did you plant in 2020?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06FF45-E453-41D6-BAD8-AFEE06116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636837"/>
              </p:ext>
            </p:extLst>
          </p:nvPr>
        </p:nvGraphicFramePr>
        <p:xfrm>
          <a:off x="207937" y="1485900"/>
          <a:ext cx="11322050" cy="40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E3678D-577F-48A6-8F04-F75C49AB30E2}"/>
              </a:ext>
            </a:extLst>
          </p:cNvPr>
          <p:cNvSpPr txBox="1"/>
          <p:nvPr/>
        </p:nvSpPr>
        <p:spPr>
          <a:xfrm>
            <a:off x="312610" y="5467482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DDF96-F215-4FE0-B01E-E8FB8D284D7B}"/>
              </a:ext>
            </a:extLst>
          </p:cNvPr>
          <p:cNvSpPr txBox="1"/>
          <p:nvPr/>
        </p:nvSpPr>
        <p:spPr>
          <a:xfrm>
            <a:off x="2353444" y="5473170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1,099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F18213-A1E6-495C-8564-C6B63584E035}"/>
              </a:ext>
            </a:extLst>
          </p:cNvPr>
          <p:cNvSpPr txBox="1"/>
          <p:nvPr/>
        </p:nvSpPr>
        <p:spPr>
          <a:xfrm>
            <a:off x="4784643" y="5479154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1,919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25897-9E1F-42B0-B575-D52991D05CD8}"/>
              </a:ext>
            </a:extLst>
          </p:cNvPr>
          <p:cNvSpPr txBox="1"/>
          <p:nvPr/>
        </p:nvSpPr>
        <p:spPr>
          <a:xfrm>
            <a:off x="7215842" y="5479154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1,906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74899-8CFD-49C2-9FA3-13E4AEA54DB2}"/>
              </a:ext>
            </a:extLst>
          </p:cNvPr>
          <p:cNvSpPr txBox="1"/>
          <p:nvPr/>
        </p:nvSpPr>
        <p:spPr>
          <a:xfrm>
            <a:off x="9647041" y="5479154"/>
            <a:ext cx="97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2,286</a:t>
            </a:r>
          </a:p>
        </p:txBody>
      </p:sp>
    </p:spTree>
    <p:extLst>
      <p:ext uri="{BB962C8B-B14F-4D97-AF65-F5344CB8AC3E}">
        <p14:creationId xmlns:p14="http://schemas.microsoft.com/office/powerpoint/2010/main" val="218762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9330-F05C-45F0-AC12-BE7B72D5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Respondents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99E1C-9220-4C3B-8E05-689A2BD49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0F4273-A7B4-4BCA-BD85-46A1CD19F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51775"/>
              </p:ext>
            </p:extLst>
          </p:nvPr>
        </p:nvGraphicFramePr>
        <p:xfrm>
          <a:off x="4900613" y="1698625"/>
          <a:ext cx="6523037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5303520" imgH="3543394" progId="Excel.Sheet.12">
                  <p:embed/>
                </p:oleObj>
              </mc:Choice>
              <mc:Fallback>
                <p:oleObj name="Worksheet" r:id="rId4" imgW="5303520" imgH="3543394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F0F4273-A7B4-4BCA-BD85-46A1CD19F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0613" y="1698625"/>
                        <a:ext cx="6523037" cy="408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60FD82-F787-42E4-BBA7-2C11CCA184F4}"/>
              </a:ext>
            </a:extLst>
          </p:cNvPr>
          <p:cNvSpPr txBox="1"/>
          <p:nvPr/>
        </p:nvSpPr>
        <p:spPr>
          <a:xfrm>
            <a:off x="867800" y="6207764"/>
            <a:ext cx="870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Total farmers who listen to ag radio: Wave 1 (n=202), Wave 2 (n=197), Wave 3 (n=200), Wave 4 (n=195)</a:t>
            </a:r>
          </a:p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What crops did you plant in 2020?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1D01F3F-2D75-453F-9737-F5DDBAEDA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729486"/>
              </p:ext>
            </p:extLst>
          </p:nvPr>
        </p:nvGraphicFramePr>
        <p:xfrm>
          <a:off x="1934281" y="1361515"/>
          <a:ext cx="1829196" cy="169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BD2D3B-6052-4DEB-BC4E-71ABAE5CFF48}"/>
              </a:ext>
            </a:extLst>
          </p:cNvPr>
          <p:cNvSpPr txBox="1"/>
          <p:nvPr/>
        </p:nvSpPr>
        <p:spPr>
          <a:xfrm>
            <a:off x="1376841" y="1225325"/>
            <a:ext cx="295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 crops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A9229-7299-4661-BF35-A52C111A2149}"/>
              </a:ext>
            </a:extLst>
          </p:cNvPr>
          <p:cNvSpPr txBox="1"/>
          <p:nvPr/>
        </p:nvSpPr>
        <p:spPr>
          <a:xfrm>
            <a:off x="768350" y="2028409"/>
            <a:ext cx="114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1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D4CF09E-94C4-4E76-9D4A-7B0D3D214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190284"/>
              </p:ext>
            </p:extLst>
          </p:nvPr>
        </p:nvGraphicFramePr>
        <p:xfrm>
          <a:off x="1934281" y="2458614"/>
          <a:ext cx="1828800" cy="169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694146C-9870-4DA4-B5AA-8180A6B79F7C}"/>
              </a:ext>
            </a:extLst>
          </p:cNvPr>
          <p:cNvSpPr txBox="1"/>
          <p:nvPr/>
        </p:nvSpPr>
        <p:spPr>
          <a:xfrm>
            <a:off x="802187" y="3123066"/>
            <a:ext cx="114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1B6C812-E5AD-4315-BEC7-470CCDCBD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400917"/>
              </p:ext>
            </p:extLst>
          </p:nvPr>
        </p:nvGraphicFramePr>
        <p:xfrm>
          <a:off x="1933885" y="3562984"/>
          <a:ext cx="1828800" cy="169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FCFA22-A2EF-408E-80A8-1AC7227E4699}"/>
              </a:ext>
            </a:extLst>
          </p:cNvPr>
          <p:cNvSpPr txBox="1"/>
          <p:nvPr/>
        </p:nvSpPr>
        <p:spPr>
          <a:xfrm>
            <a:off x="802187" y="4220839"/>
            <a:ext cx="114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3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FA35AE3-6274-46AC-A915-B3E813C95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759392"/>
              </p:ext>
            </p:extLst>
          </p:nvPr>
        </p:nvGraphicFramePr>
        <p:xfrm>
          <a:off x="1942089" y="4660757"/>
          <a:ext cx="1828800" cy="169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08FBE3B-3563-461C-A1DE-8B79F4DA3C75}"/>
              </a:ext>
            </a:extLst>
          </p:cNvPr>
          <p:cNvSpPr txBox="1"/>
          <p:nvPr/>
        </p:nvSpPr>
        <p:spPr>
          <a:xfrm>
            <a:off x="768350" y="5318612"/>
            <a:ext cx="114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4</a:t>
            </a:r>
          </a:p>
        </p:txBody>
      </p:sp>
    </p:spTree>
    <p:extLst>
      <p:ext uri="{BB962C8B-B14F-4D97-AF65-F5344CB8AC3E}">
        <p14:creationId xmlns:p14="http://schemas.microsoft.com/office/powerpoint/2010/main" val="416696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3E523DADF93479575EB4AD46DD3A3" ma:contentTypeVersion="11" ma:contentTypeDescription="Create a new document." ma:contentTypeScope="" ma:versionID="fb7db97e56e49dbb0e616d7c4e2f5c28">
  <xsd:schema xmlns:xsd="http://www.w3.org/2001/XMLSchema" xmlns:xs="http://www.w3.org/2001/XMLSchema" xmlns:p="http://schemas.microsoft.com/office/2006/metadata/properties" xmlns:ns2="9c41ba37-4150-4229-8342-654772d473f6" xmlns:ns3="5071cd6a-2a2b-450a-87a8-3945f314fac5" targetNamespace="http://schemas.microsoft.com/office/2006/metadata/properties" ma:root="true" ma:fieldsID="0b00602c7827a03b162279f52c9ccba5" ns2:_="" ns3:_="">
    <xsd:import namespace="9c41ba37-4150-4229-8342-654772d473f6"/>
    <xsd:import namespace="5071cd6a-2a2b-450a-87a8-3945f314f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1ba37-4150-4229-8342-654772d4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e63c8d-0043-4148-8dbc-1a65a66195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1cd6a-2a2b-450a-87a8-3945f314fac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537f4d7-7c56-4e2b-b72d-33e0e75d3bdb}" ma:internalName="TaxCatchAll" ma:showField="CatchAllData" ma:web="5071cd6a-2a2b-450a-87a8-3945f314f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41ba37-4150-4229-8342-654772d473f6">
      <Terms xmlns="http://schemas.microsoft.com/office/infopath/2007/PartnerControls"/>
    </lcf76f155ced4ddcb4097134ff3c332f>
    <TaxCatchAll xmlns="5071cd6a-2a2b-450a-87a8-3945f314fac5" xsi:nil="true"/>
  </documentManagement>
</p:properties>
</file>

<file path=customXml/itemProps1.xml><?xml version="1.0" encoding="utf-8"?>
<ds:datastoreItem xmlns:ds="http://schemas.openxmlformats.org/officeDocument/2006/customXml" ds:itemID="{18979614-09C4-48D9-9374-D23A3FDF6D06}"/>
</file>

<file path=customXml/itemProps2.xml><?xml version="1.0" encoding="utf-8"?>
<ds:datastoreItem xmlns:ds="http://schemas.openxmlformats.org/officeDocument/2006/customXml" ds:itemID="{2207F81C-794F-4285-A284-BBADF3347FE8}"/>
</file>

<file path=customXml/itemProps3.xml><?xml version="1.0" encoding="utf-8"?>
<ds:datastoreItem xmlns:ds="http://schemas.openxmlformats.org/officeDocument/2006/customXml" ds:itemID="{462E91DF-6D4E-4344-8DCB-5CDE9C002ACA}"/>
</file>

<file path=docProps/app.xml><?xml version="1.0" encoding="utf-8"?>
<Properties xmlns="http://schemas.openxmlformats.org/officeDocument/2006/extended-properties" xmlns:vt="http://schemas.openxmlformats.org/officeDocument/2006/docPropsVTypes">
  <TotalTime>98558</TotalTime>
  <Words>3761</Words>
  <Application>Microsoft Office PowerPoint</Application>
  <PresentationFormat>Widescreen</PresentationFormat>
  <Paragraphs>638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Helvetica</vt:lpstr>
      <vt:lpstr>Helvetica Light</vt:lpstr>
      <vt:lpstr>Helvetica Light Oblique</vt:lpstr>
      <vt:lpstr>Helvetica Neue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Profile of Respondents</vt:lpstr>
      <vt:lpstr>Profile of Respondents</vt:lpstr>
      <vt:lpstr>Profile of Respondents</vt:lpstr>
      <vt:lpstr>Profile of Respondents</vt:lpstr>
      <vt:lpstr>Profile of Respondents</vt:lpstr>
      <vt:lpstr>Profile of Respondents</vt:lpstr>
      <vt:lpstr>PowerPoint Presentation</vt:lpstr>
      <vt:lpstr>Radio listenership realizes a slight increase during the spring and summer. During this time of year, three out of four farmers tune in five or more days  per week.</vt:lpstr>
      <vt:lpstr> Ag/farm radio remains the primary source of daily ag news across all waves while ag/farm publications are not as utilized as previous waves.</vt:lpstr>
      <vt:lpstr>Listeners primarily use ag/farm radio as their daily news source. Multiple sources see lower engagement in Wave 3, and jump back up in Wave 4.</vt:lpstr>
      <vt:lpstr> Daily engagement across multiple sources is highest for all groups, besides age 45-54, during Wave 2. Age 45-54 is highest in Wave 4.</vt:lpstr>
      <vt:lpstr> Ag radio listeners most often listen to AM and FM radio for ag information.</vt:lpstr>
      <vt:lpstr> Of all those who have a satellite subscription, most have it in their work/farm pick-ups. Satellite subscription is highest during Wave 2.</vt:lpstr>
      <vt:lpstr> Listenership is highest during the early morning hours.</vt:lpstr>
      <vt:lpstr>Minutes spent listening remains consistent throughout the year.</vt:lpstr>
      <vt:lpstr> Of all farmers who listen to ag programming on Saturdays, a large portion listen before Noon. </vt:lpstr>
      <vt:lpstr> Throughout most of the year approximately six in ten farmers who listen to ag radio on Saturdays do so for at least 30 minutes. </vt:lpstr>
      <vt:lpstr>Listeners report receiving a wide variety of topical information from ag radio; however, they are primarily listening to/for ag markets and commodity prices, weather, and local/regional ag news.</vt:lpstr>
      <vt:lpstr>The average number of types of information listened to by farmers generally varies by age group throughout the year but is between about 3 and 5. </vt:lpstr>
      <vt:lpstr> Ag radio is most often listened to by farmers while driving their vehicles and/or operating farm equipment.   </vt:lpstr>
      <vt:lpstr>PowerPoint Presentation</vt:lpstr>
      <vt:lpstr> Farm broadcaster ratings are consistently favorable wave over wave.</vt:lpstr>
      <vt:lpstr>Conversely, national media outlets are generally not regarded as credible, accurate, or timely.</vt:lpstr>
      <vt:lpstr>PowerPoint Presentation</vt:lpstr>
      <vt:lpstr>Over half of farmers surveyed have ever listened to a podcast. Listenership of a podcast in the past month is lower in Waves 3 and 4.</vt:lpstr>
      <vt:lpstr>A quarter of all farmers surveyed have listened to a podcast on an agricultural topic within the last month.  </vt:lpstr>
      <vt:lpstr>PowerPoint Presentation</vt:lpstr>
      <vt:lpstr> A large portion of farmers who listen to ag radio tune into ag related television throughout the year.</vt:lpstr>
      <vt:lpstr> Ag television viewers watch ag programming most during Waves 1 &amp; 4, time in which farmers are less likely to be in-field. </vt:lpstr>
      <vt:lpstr> Farmers are online looking for farm news, weather, markets, and ag information throughout the day, most notably in the mornings and evenings.</vt:lpstr>
      <vt:lpstr> Facebook and YouTube are used by about half of farmers on a typical day. </vt:lpstr>
      <vt:lpstr>Key Findings</vt:lpstr>
      <vt:lpstr>Recommendations</vt:lpstr>
      <vt:lpstr>PowerPoint Presentation</vt:lpstr>
      <vt:lpstr>Outside of the Midwest, ag radio is less available and there is  less engagement.</vt:lpstr>
      <vt:lpstr>Profile of Respondents</vt:lpstr>
      <vt:lpstr>Over a quarter of surveyed farmers are listening to their local farm broadcasters on a medium besides radio.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Tom Brand</cp:lastModifiedBy>
  <cp:revision>601</cp:revision>
  <cp:lastPrinted>2021-02-23T14:00:47Z</cp:lastPrinted>
  <dcterms:created xsi:type="dcterms:W3CDTF">2019-06-13T18:05:08Z</dcterms:created>
  <dcterms:modified xsi:type="dcterms:W3CDTF">2022-02-17T16:25:06Z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0x010100E493E523DADF93479575EB4AD46DD3A3</vt:lpwstr>
  </property>
  <property fmtid="{D5CDD505-2E9C-101B-9397-08002B2CF9AE}" pid="3" name="Order">
    <vt:r8>60000</vt:r8>
  </property>
</Properties>
</file>