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78" r:id="rId3"/>
    <p:sldId id="260" r:id="rId4"/>
    <p:sldId id="261" r:id="rId5"/>
    <p:sldId id="262" r:id="rId6"/>
    <p:sldId id="263" r:id="rId7"/>
    <p:sldId id="274" r:id="rId8"/>
    <p:sldId id="273" r:id="rId9"/>
    <p:sldId id="272" r:id="rId10"/>
    <p:sldId id="264" r:id="rId11"/>
    <p:sldId id="265" r:id="rId12"/>
    <p:sldId id="266" r:id="rId13"/>
    <p:sldId id="268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>
        <p:scale>
          <a:sx n="70" d="100"/>
          <a:sy n="70" d="100"/>
        </p:scale>
        <p:origin x="-398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3912-C592-4475-BC24-A0C13A861BD8}" type="datetimeFigureOut">
              <a:rPr lang="en-US" smtClean="0"/>
              <a:pPr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56982-2815-4DBA-A547-420D258728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48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3912-C592-4475-BC24-A0C13A861BD8}" type="datetimeFigureOut">
              <a:rPr lang="en-US" smtClean="0"/>
              <a:pPr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56982-2815-4DBA-A547-420D258728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01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3912-C592-4475-BC24-A0C13A861BD8}" type="datetimeFigureOut">
              <a:rPr lang="en-US" smtClean="0"/>
              <a:pPr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56982-2815-4DBA-A547-420D258728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6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 t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3912-C592-4475-BC24-A0C13A861BD8}" type="datetimeFigureOut">
              <a:rPr lang="en-US" smtClean="0"/>
              <a:pPr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56982-2815-4DBA-A547-420D258728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420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3912-C592-4475-BC24-A0C13A861BD8}" type="datetimeFigureOut">
              <a:rPr lang="en-US" smtClean="0"/>
              <a:pPr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56982-2815-4DBA-A547-420D258728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560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3912-C592-4475-BC24-A0C13A861BD8}" type="datetimeFigureOut">
              <a:rPr lang="en-US" smtClean="0"/>
              <a:pPr/>
              <a:t>2/17/2016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56982-2815-4DBA-A547-420D258728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0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3912-C592-4475-BC24-A0C13A861BD8}" type="datetimeFigureOut">
              <a:rPr lang="en-US" smtClean="0"/>
              <a:pPr/>
              <a:t>2/17/2016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56982-2815-4DBA-A547-420D258728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5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3912-C592-4475-BC24-A0C13A861BD8}" type="datetimeFigureOut">
              <a:rPr lang="en-US" smtClean="0"/>
              <a:pPr/>
              <a:t>2/17/2016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56982-2815-4DBA-A547-420D258728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77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3912-C592-4475-BC24-A0C13A861BD8}" type="datetimeFigureOut">
              <a:rPr lang="en-US" smtClean="0"/>
              <a:pPr/>
              <a:t>2/17/2016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56982-2815-4DBA-A547-420D258728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170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3912-C592-4475-BC24-A0C13A861BD8}" type="datetimeFigureOut">
              <a:rPr lang="en-US" smtClean="0"/>
              <a:pPr/>
              <a:t>2/17/2016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56982-2815-4DBA-A547-420D258728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10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3912-C592-4475-BC24-A0C13A861BD8}" type="datetimeFigureOut">
              <a:rPr lang="en-US" smtClean="0"/>
              <a:pPr/>
              <a:t>2/17/2016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56982-2815-4DBA-A547-420D258728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57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53912-C592-4475-BC24-A0C13A861BD8}" type="datetimeFigureOut">
              <a:rPr lang="en-US" smtClean="0"/>
              <a:pPr/>
              <a:t>2/17/2016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56982-2815-4DBA-A547-420D258728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690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avid\AppData\Local\Microsoft\Windows\Temporary Internet Files\Content.Outlook\YRF0ZIXE\title_b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46663" y="776786"/>
            <a:ext cx="96080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>
                <a:solidFill>
                  <a:srgbClr val="002060"/>
                </a:solidFill>
              </a:rPr>
              <a:t>Public Education Partnership</a:t>
            </a:r>
          </a:p>
          <a:p>
            <a:pPr algn="ctr"/>
            <a:r>
              <a:rPr lang="en-US" b="1" i="1" dirty="0">
                <a:solidFill>
                  <a:srgbClr val="C00000"/>
                </a:solidFill>
              </a:rPr>
              <a:t>Enhanced national and multi-state outreach campaigns for</a:t>
            </a:r>
          </a:p>
          <a:p>
            <a:pPr algn="ctr"/>
            <a:r>
              <a:rPr lang="en-US" b="1" i="1" dirty="0">
                <a:solidFill>
                  <a:srgbClr val="C00000"/>
                </a:solidFill>
              </a:rPr>
              <a:t> government agencies and non-profit organizations</a:t>
            </a:r>
          </a:p>
        </p:txBody>
      </p:sp>
      <p:pic>
        <p:nvPicPr>
          <p:cNvPr id="1030" name="Picture 6" descr="http://www.nasbaonline.net/images/logo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3814" y="5268034"/>
            <a:ext cx="4053385" cy="982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206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44" y="160405"/>
            <a:ext cx="10515600" cy="1325563"/>
          </a:xfrm>
        </p:spPr>
        <p:txBody>
          <a:bodyPr/>
          <a:lstStyle/>
          <a:p>
            <a:r>
              <a:rPr lang="en-US" b="1" dirty="0" smtClean="0"/>
              <a:t>Proven Record of Success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740" y="1173704"/>
            <a:ext cx="10515600" cy="450482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National Campaigns</a:t>
            </a:r>
          </a:p>
          <a:p>
            <a:pPr lvl="1"/>
            <a:r>
              <a:rPr lang="en-US" dirty="0" smtClean="0"/>
              <a:t>Army National Guard has used the program for nearly 20 years</a:t>
            </a:r>
          </a:p>
          <a:p>
            <a:pPr lvl="1"/>
            <a:r>
              <a:rPr lang="en-US" dirty="0" smtClean="0"/>
              <a:t>Highly successful in meeting its recruiting mission</a:t>
            </a:r>
          </a:p>
          <a:p>
            <a:r>
              <a:rPr lang="en-US" sz="2400" b="1" dirty="0" smtClean="0"/>
              <a:t>Regional Campaigns</a:t>
            </a:r>
          </a:p>
          <a:p>
            <a:pPr lvl="1"/>
            <a:r>
              <a:rPr lang="en-US" dirty="0" smtClean="0"/>
              <a:t>In 2013-14 Health and Human Services used the </a:t>
            </a:r>
            <a:br>
              <a:rPr lang="en-US" dirty="0" smtClean="0"/>
            </a:br>
            <a:r>
              <a:rPr lang="en-US" dirty="0" smtClean="0"/>
              <a:t>program to educate residents of 12 states </a:t>
            </a:r>
            <a:br>
              <a:rPr lang="en-US" dirty="0" smtClean="0"/>
            </a:br>
            <a:r>
              <a:rPr lang="en-US" dirty="0" smtClean="0"/>
              <a:t>on the Affordable Care Act enrollment period  </a:t>
            </a:r>
          </a:p>
          <a:p>
            <a:pPr lvl="2"/>
            <a:r>
              <a:rPr lang="en-US" sz="2400" dirty="0" smtClean="0"/>
              <a:t>1543 radio &amp; 272 television stations used</a:t>
            </a:r>
          </a:p>
          <a:p>
            <a:pPr lvl="2"/>
            <a:r>
              <a:rPr lang="en-US" sz="2400" dirty="0" smtClean="0"/>
              <a:t>Broadcast 142,000 radio &amp; television </a:t>
            </a:r>
            <a:br>
              <a:rPr lang="en-US" sz="2400" dirty="0" smtClean="0"/>
            </a:br>
            <a:r>
              <a:rPr lang="en-US" sz="2400" dirty="0" smtClean="0"/>
              <a:t>messages over 5 month period</a:t>
            </a:r>
          </a:p>
          <a:p>
            <a:pPr lvl="2"/>
            <a:r>
              <a:rPr lang="en-US" sz="2400" dirty="0" smtClean="0"/>
              <a:t>Value - More than 4:1 ratio</a:t>
            </a:r>
          </a:p>
          <a:p>
            <a:r>
              <a:rPr lang="en-US" sz="2400" b="1" dirty="0" smtClean="0"/>
              <a:t>State Campaigns</a:t>
            </a:r>
          </a:p>
          <a:p>
            <a:pPr lvl="1"/>
            <a:r>
              <a:rPr lang="en-US" dirty="0" smtClean="0"/>
              <a:t>Our associations assist state agencies with hundreds of</a:t>
            </a:r>
          </a:p>
          <a:p>
            <a:pPr lvl="1">
              <a:buNone/>
            </a:pPr>
            <a:r>
              <a:rPr lang="en-US" dirty="0" smtClean="0"/>
              <a:t>    PEP campaigns every year</a:t>
            </a:r>
            <a:endParaRPr lang="en-US" dirty="0"/>
          </a:p>
        </p:txBody>
      </p:sp>
      <p:pic>
        <p:nvPicPr>
          <p:cNvPr id="1026" name="Picture 2" descr="https://s-media-cache-ak0.pinimg.com/736x/ed/ca/bd/edcabd175ebc6a3b3bc992fde89dc66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653" y="2230318"/>
            <a:ext cx="2857500" cy="138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bpcwi.com/wp-content/uploads/2015/10/dept-hh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8727" y="3750407"/>
            <a:ext cx="1823351" cy="1823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55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PEP Documentation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802" y="1660255"/>
            <a:ext cx="97917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Documented coverage and performance using recognized monitoring services such as Nielsen</a:t>
            </a:r>
          </a:p>
          <a:p>
            <a:pPr lvl="1"/>
            <a:r>
              <a:rPr lang="en-US" dirty="0" smtClean="0"/>
              <a:t>List of stations broadcasting the messages</a:t>
            </a:r>
          </a:p>
          <a:p>
            <a:pPr lvl="1"/>
            <a:r>
              <a:rPr lang="en-US" dirty="0"/>
              <a:t>Number of messages broadcast</a:t>
            </a:r>
          </a:p>
          <a:p>
            <a:pPr lvl="1"/>
            <a:r>
              <a:rPr lang="en-US" dirty="0"/>
              <a:t>Time of day spots </a:t>
            </a:r>
            <a:r>
              <a:rPr lang="en-US" dirty="0" smtClean="0"/>
              <a:t>aired </a:t>
            </a:r>
          </a:p>
          <a:p>
            <a:pPr lvl="1"/>
            <a:r>
              <a:rPr lang="en-US" dirty="0" smtClean="0"/>
              <a:t>Dollar value of airtime</a:t>
            </a:r>
          </a:p>
          <a:p>
            <a:pPr lvl="1"/>
            <a:r>
              <a:rPr lang="en-US" dirty="0" smtClean="0"/>
              <a:t>Reports generated monthly or quarterly</a:t>
            </a:r>
          </a:p>
          <a:p>
            <a:r>
              <a:rPr lang="en-US" dirty="0" smtClean="0"/>
              <a:t>Additional reporting from smaller, </a:t>
            </a:r>
            <a:br>
              <a:rPr lang="en-US" dirty="0" smtClean="0"/>
            </a:br>
            <a:r>
              <a:rPr lang="en-US" dirty="0" smtClean="0"/>
              <a:t>non-monitored markets</a:t>
            </a:r>
            <a:endParaRPr lang="en-US" dirty="0"/>
          </a:p>
        </p:txBody>
      </p:sp>
      <p:pic>
        <p:nvPicPr>
          <p:cNvPr id="4" name="Picture 3" descr="analytic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3033" y="2101755"/>
            <a:ext cx="3940692" cy="262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80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Additional Details: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3621" y="1391866"/>
            <a:ext cx="8791575" cy="5270499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Contracted </a:t>
            </a:r>
            <a:r>
              <a:rPr lang="en-US" sz="2400" smtClean="0"/>
              <a:t>on a nationwide</a:t>
            </a:r>
            <a:r>
              <a:rPr lang="en-US" sz="2400" dirty="0" smtClean="0"/>
              <a:t>, regional or multi state basis.</a:t>
            </a:r>
          </a:p>
          <a:p>
            <a:r>
              <a:rPr lang="en-US" sz="2400" dirty="0" smtClean="0"/>
              <a:t>One stop shopping – NASBA is responsible for all aspects of program</a:t>
            </a:r>
          </a:p>
          <a:p>
            <a:r>
              <a:rPr lang="en-US" sz="2400" dirty="0" smtClean="0"/>
              <a:t>Campaigns begin at any point, </a:t>
            </a:r>
            <a:br>
              <a:rPr lang="en-US" sz="2400" dirty="0" smtClean="0"/>
            </a:br>
            <a:r>
              <a:rPr lang="en-US" sz="2400" dirty="0" smtClean="0"/>
              <a:t>typically three month increments</a:t>
            </a:r>
          </a:p>
          <a:p>
            <a:r>
              <a:rPr lang="en-US" sz="2400" dirty="0" smtClean="0"/>
              <a:t>Only government agencies, non-profits, </a:t>
            </a:r>
            <a:br>
              <a:rPr lang="en-US" sz="2400" dirty="0" smtClean="0"/>
            </a:br>
            <a:r>
              <a:rPr lang="en-US" sz="2400" dirty="0" smtClean="0"/>
              <a:t>trade associations &amp; organizations supporting </a:t>
            </a:r>
            <a:br>
              <a:rPr lang="en-US" sz="2400" dirty="0" smtClean="0"/>
            </a:br>
            <a:r>
              <a:rPr lang="en-US" sz="2400" dirty="0" smtClean="0"/>
              <a:t>public service campaigns may use PEP</a:t>
            </a:r>
          </a:p>
          <a:p>
            <a:r>
              <a:rPr lang="en-US" sz="2400" dirty="0" smtClean="0"/>
              <a:t>Campaigns may not be advocacy related</a:t>
            </a:r>
            <a:endParaRPr lang="en-US" sz="2400" dirty="0"/>
          </a:p>
        </p:txBody>
      </p:sp>
      <p:pic>
        <p:nvPicPr>
          <p:cNvPr id="4" name="Picture 3" descr="1302577950_1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87591" y="2631888"/>
            <a:ext cx="404812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00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3640" y="1648636"/>
            <a:ext cx="8629650" cy="45672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800" dirty="0" smtClean="0"/>
              <a:t>PEP is the most effective way for a government agency or non-profit organization to reach all listeners and viewers with guaranteed coverage on a nationwide or regional basis, using the most powerful media in America – local radio and TV broadcasting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6517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Challenge: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58769"/>
          </a:xfrm>
        </p:spPr>
        <p:txBody>
          <a:bodyPr>
            <a:normAutofit/>
          </a:bodyPr>
          <a:lstStyle/>
          <a:p>
            <a:r>
              <a:rPr lang="en-US" dirty="0" smtClean="0"/>
              <a:t>You need to </a:t>
            </a:r>
            <a:r>
              <a:rPr lang="en-US" dirty="0"/>
              <a:t>provide public outreach </a:t>
            </a:r>
            <a:r>
              <a:rPr lang="en-US" dirty="0" smtClean="0"/>
              <a:t>and market your agency or organization in a way that you are guaranteed coverage on a nationwide or regional basis</a:t>
            </a:r>
          </a:p>
        </p:txBody>
      </p:sp>
      <p:pic>
        <p:nvPicPr>
          <p:cNvPr id="4" name="Picture 3" descr="1302577950_1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92056" y="2904841"/>
            <a:ext cx="4048125" cy="26860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8866" y="3357346"/>
            <a:ext cx="5472752" cy="114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dirty="0" smtClean="0"/>
              <a:t>  You need to do it in the most cost</a:t>
            </a:r>
            <a:br>
              <a:rPr lang="en-US" sz="2800" dirty="0" smtClean="0"/>
            </a:br>
            <a:r>
              <a:rPr lang="en-US" sz="2800" dirty="0" smtClean="0"/>
              <a:t>    effective way possible</a:t>
            </a:r>
          </a:p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18866" y="4476464"/>
            <a:ext cx="10515600" cy="159678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would like to use the most powerful</a:t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local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medium available, that has </a:t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universal reach throughout the </a:t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nation or throughout a region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44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415" y="310534"/>
            <a:ext cx="10515600" cy="1325563"/>
          </a:xfrm>
        </p:spPr>
        <p:txBody>
          <a:bodyPr/>
          <a:lstStyle/>
          <a:p>
            <a:r>
              <a:rPr lang="en-US" b="1" dirty="0" smtClean="0"/>
              <a:t>Solution: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013" y="1419368"/>
            <a:ext cx="10515600" cy="517250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Public Education Partnership (PEP)</a:t>
            </a:r>
          </a:p>
          <a:p>
            <a:pPr lvl="1"/>
            <a:r>
              <a:rPr lang="en-US" sz="3200" dirty="0" smtClean="0"/>
              <a:t>Connects </a:t>
            </a:r>
            <a:r>
              <a:rPr lang="en-US" sz="3200" dirty="0"/>
              <a:t>public service campaigns </a:t>
            </a:r>
            <a:r>
              <a:rPr lang="en-US" sz="3200" dirty="0" smtClean="0"/>
              <a:t>by government agencies and non-profit entities with the public through radio and television broadcasters</a:t>
            </a:r>
          </a:p>
          <a:p>
            <a:pPr lvl="1"/>
            <a:r>
              <a:rPr lang="en-US" sz="3200" dirty="0" smtClean="0"/>
              <a:t>Recognized by the </a:t>
            </a:r>
            <a:br>
              <a:rPr lang="en-US" sz="3200" dirty="0" smtClean="0"/>
            </a:br>
            <a:r>
              <a:rPr lang="en-US" sz="3200" dirty="0" smtClean="0"/>
              <a:t>Federal Communications </a:t>
            </a:r>
            <a:br>
              <a:rPr lang="en-US" sz="3200" dirty="0" smtClean="0"/>
            </a:br>
            <a:r>
              <a:rPr lang="en-US" sz="3200" dirty="0" smtClean="0"/>
              <a:t>Commission </a:t>
            </a:r>
          </a:p>
          <a:p>
            <a:pPr lvl="1"/>
            <a:r>
              <a:rPr lang="en-US" sz="3200" dirty="0" smtClean="0"/>
              <a:t>Effectively used by numerous </a:t>
            </a:r>
            <a:br>
              <a:rPr lang="en-US" sz="3200" dirty="0" smtClean="0"/>
            </a:br>
            <a:r>
              <a:rPr lang="en-US" sz="3200" dirty="0" smtClean="0"/>
              <a:t>government agencies and nonprofit </a:t>
            </a:r>
            <a:br>
              <a:rPr lang="en-US" sz="3200" dirty="0" smtClean="0"/>
            </a:br>
            <a:r>
              <a:rPr lang="en-US" sz="3200" dirty="0" smtClean="0"/>
              <a:t>organizations across the country for more </a:t>
            </a:r>
            <a:br>
              <a:rPr lang="en-US" sz="3200" dirty="0" smtClean="0"/>
            </a:br>
            <a:r>
              <a:rPr lang="en-US" sz="3200" dirty="0" smtClean="0"/>
              <a:t>than 20 years   </a:t>
            </a:r>
            <a:endParaRPr lang="en-US" sz="3200" dirty="0"/>
          </a:p>
        </p:txBody>
      </p:sp>
      <p:pic>
        <p:nvPicPr>
          <p:cNvPr id="5" name="Picture 4" descr="1302577950_1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74193" y="3054966"/>
            <a:ext cx="404812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84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6069"/>
            <a:ext cx="10515600" cy="1325563"/>
          </a:xfrm>
        </p:spPr>
        <p:txBody>
          <a:bodyPr/>
          <a:lstStyle/>
          <a:p>
            <a:r>
              <a:rPr lang="en-US" b="1" dirty="0" smtClean="0"/>
              <a:t>What is PEP?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552" y="1552682"/>
            <a:ext cx="10515600" cy="2828261"/>
          </a:xfrm>
        </p:spPr>
        <p:txBody>
          <a:bodyPr/>
          <a:lstStyle/>
          <a:p>
            <a:r>
              <a:rPr lang="en-US" dirty="0" smtClean="0"/>
              <a:t>A program coordinated by the National Alliance of State Broadcasters  Associations (NASBA) </a:t>
            </a:r>
          </a:p>
          <a:p>
            <a:r>
              <a:rPr lang="en-US" dirty="0" smtClean="0"/>
              <a:t>Specifically designed to make nationwide radio and television advertising affordable for government agencies, non-profit, trade associations and organizations supporting public education campaigns</a:t>
            </a:r>
            <a:endParaRPr lang="en-US" dirty="0"/>
          </a:p>
        </p:txBody>
      </p:sp>
      <p:pic>
        <p:nvPicPr>
          <p:cNvPr id="5" name="Picture 4" descr="1302577950_1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54575" y="3791946"/>
            <a:ext cx="404812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45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24437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smtClean="0"/>
              <a:t>PEP: An Alliance with Universal, </a:t>
            </a:r>
            <a:r>
              <a:rPr lang="en-US" b="1" dirty="0"/>
              <a:t>N</a:t>
            </a:r>
            <a:r>
              <a:rPr lang="en-US" b="1" dirty="0" smtClean="0"/>
              <a:t>ationwide and Regional Coverage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84937"/>
            <a:ext cx="10515600" cy="4351338"/>
          </a:xfrm>
        </p:spPr>
        <p:txBody>
          <a:bodyPr/>
          <a:lstStyle/>
          <a:p>
            <a:r>
              <a:rPr lang="en-US" dirty="0" smtClean="0"/>
              <a:t>Comprised of over:</a:t>
            </a:r>
          </a:p>
          <a:p>
            <a:pPr lvl="1"/>
            <a:r>
              <a:rPr lang="en-US" sz="2800" b="1" dirty="0" smtClean="0">
                <a:solidFill>
                  <a:srgbClr val="FF0000"/>
                </a:solidFill>
              </a:rPr>
              <a:t>6000 Radio Stations</a:t>
            </a:r>
          </a:p>
          <a:p>
            <a:pPr lvl="1"/>
            <a:r>
              <a:rPr lang="en-US" sz="2800" b="1" dirty="0" smtClean="0">
                <a:solidFill>
                  <a:srgbClr val="FF0000"/>
                </a:solidFill>
              </a:rPr>
              <a:t>1200 Television Stations</a:t>
            </a:r>
          </a:p>
          <a:p>
            <a:r>
              <a:rPr lang="en-US" dirty="0" smtClean="0"/>
              <a:t>In all 50 states, Washington DC and Puerto Rico</a:t>
            </a:r>
          </a:p>
          <a:p>
            <a:r>
              <a:rPr lang="en-US" dirty="0" smtClean="0"/>
              <a:t>The perfect vehicle to cost effectively reach out to all listeners and viewers across the country or throughout a region with compelling marketing messages</a:t>
            </a:r>
            <a:endParaRPr lang="en-US" dirty="0"/>
          </a:p>
        </p:txBody>
      </p:sp>
      <p:pic>
        <p:nvPicPr>
          <p:cNvPr id="2052" name="Picture 4" descr="http://www.latintrends.com/wp-content/uploads/2014/09/televis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8906" y="2007702"/>
            <a:ext cx="2688609" cy="1792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bluetagmedia.com/wp-content/uploads/2014/09/radio-dial_0027339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505" y="2306864"/>
            <a:ext cx="1886506" cy="1061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305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PEP Advantages: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65" y="1692322"/>
            <a:ext cx="10515600" cy="4351338"/>
          </a:xfrm>
        </p:spPr>
        <p:txBody>
          <a:bodyPr/>
          <a:lstStyle/>
          <a:p>
            <a:r>
              <a:rPr lang="en-US" dirty="0" smtClean="0"/>
              <a:t>Unique alternative to the uncertainty of </a:t>
            </a:r>
            <a:br>
              <a:rPr lang="en-US" dirty="0" smtClean="0"/>
            </a:br>
            <a:r>
              <a:rPr lang="en-US" dirty="0" smtClean="0"/>
              <a:t>Public Service Announcement placement</a:t>
            </a:r>
          </a:p>
          <a:p>
            <a:r>
              <a:rPr lang="en-US" dirty="0" smtClean="0"/>
              <a:t>A fraction of the cost of traditional advertising</a:t>
            </a:r>
          </a:p>
          <a:p>
            <a:r>
              <a:rPr lang="en-US" dirty="0" smtClean="0"/>
              <a:t>No one else can provide government agencies </a:t>
            </a:r>
            <a:br>
              <a:rPr lang="en-US" dirty="0" smtClean="0"/>
            </a:br>
            <a:r>
              <a:rPr lang="en-US" dirty="0" smtClean="0"/>
              <a:t>and non-profit organizations national reach with a</a:t>
            </a:r>
            <a:r>
              <a:rPr lang="en-US" b="1" dirty="0" smtClean="0"/>
              <a:t> guaranteed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b="1" dirty="0" smtClean="0"/>
              <a:t>minimum</a:t>
            </a:r>
            <a:r>
              <a:rPr lang="en-US" dirty="0" smtClean="0"/>
              <a:t> </a:t>
            </a:r>
            <a:r>
              <a:rPr lang="en-US" b="1" dirty="0" smtClean="0"/>
              <a:t>return of four dollars in media value to every dollar invested</a:t>
            </a:r>
          </a:p>
          <a:p>
            <a:r>
              <a:rPr lang="en-US" dirty="0" smtClean="0"/>
              <a:t>Full documentation of all broadcasts </a:t>
            </a:r>
          </a:p>
        </p:txBody>
      </p:sp>
      <p:pic>
        <p:nvPicPr>
          <p:cNvPr id="4" name="Picture 3" descr="analytic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97465" y="1692322"/>
            <a:ext cx="2606701" cy="1733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31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Local Broadcasting is Ubiquitous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9494"/>
            <a:ext cx="10025418" cy="507696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5100" dirty="0" smtClean="0"/>
              <a:t>In the crowded media landscape local radio and television stations </a:t>
            </a:r>
            <a:r>
              <a:rPr lang="en-US" sz="5100" u="sng" dirty="0" smtClean="0"/>
              <a:t>stand out</a:t>
            </a:r>
            <a:r>
              <a:rPr lang="en-US" sz="5100" dirty="0" smtClean="0"/>
              <a:t> as an integral part of the communities they serve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5900" b="1" dirty="0" smtClean="0">
                <a:solidFill>
                  <a:srgbClr val="FF0000"/>
                </a:solidFill>
              </a:rPr>
              <a:t>TV dominates video viewing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5900" b="1" dirty="0" smtClean="0">
                <a:solidFill>
                  <a:srgbClr val="FF0000"/>
                </a:solidFill>
              </a:rPr>
              <a:t>with a 95</a:t>
            </a:r>
            <a:r>
              <a:rPr lang="en-US" sz="5900" b="1" dirty="0">
                <a:solidFill>
                  <a:srgbClr val="FF0000"/>
                </a:solidFill>
              </a:rPr>
              <a:t>% </a:t>
            </a:r>
            <a:r>
              <a:rPr lang="en-US" sz="5900" b="1" dirty="0" smtClean="0">
                <a:solidFill>
                  <a:srgbClr val="FF0000"/>
                </a:solidFill>
              </a:rPr>
              <a:t>share*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600" b="1" dirty="0">
              <a:solidFill>
                <a:srgbClr val="FF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5800" b="1" dirty="0" smtClean="0">
                <a:solidFill>
                  <a:srgbClr val="FF0000"/>
                </a:solidFill>
              </a:rPr>
              <a:t>Radio reaches 91% of the audience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5800" b="1" dirty="0" smtClean="0">
                <a:solidFill>
                  <a:srgbClr val="FF0000"/>
                </a:solidFill>
              </a:rPr>
              <a:t>12 and older every week**</a:t>
            </a:r>
            <a:r>
              <a:rPr lang="en-US" sz="5800" b="1" dirty="0">
                <a:solidFill>
                  <a:srgbClr val="FF0000"/>
                </a:solidFill>
              </a:rPr>
              <a:t/>
            </a:r>
            <a:br>
              <a:rPr lang="en-US" sz="5800" b="1" dirty="0">
                <a:solidFill>
                  <a:srgbClr val="FF0000"/>
                </a:solidFill>
              </a:rPr>
            </a:br>
            <a:endParaRPr lang="en-US" sz="5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5100" dirty="0" smtClean="0"/>
              <a:t>Broadcasters have the power to inform, entertain, provide critical information and updates during emergencies and rally local communities to support those in need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400" i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400" i="1" dirty="0" smtClean="0"/>
              <a:t>*Source Nielsen’s Q3 2015 Total Audience Report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400" i="1" dirty="0" smtClean="0"/>
              <a:t>**</a:t>
            </a:r>
            <a:r>
              <a:rPr lang="en-US" sz="3400" i="1" dirty="0"/>
              <a:t>Source: RADAR ® 127, December 2015 (C) Copyright Nielsen </a:t>
            </a:r>
            <a:r>
              <a:rPr lang="en-US" sz="3400" i="1" dirty="0" smtClean="0"/>
              <a:t>Audio (</a:t>
            </a:r>
            <a:r>
              <a:rPr lang="en-US" sz="3400" i="1" dirty="0"/>
              <a:t>Monday-Sunday 24-Hour </a:t>
            </a:r>
            <a:endParaRPr lang="en-US" sz="3400" i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400" i="1" dirty="0" smtClean="0"/>
              <a:t>Weekly </a:t>
            </a:r>
            <a:r>
              <a:rPr lang="en-US" sz="3400" i="1" dirty="0" err="1"/>
              <a:t>Cume</a:t>
            </a:r>
            <a:r>
              <a:rPr lang="en-US" sz="3400" i="1" dirty="0"/>
              <a:t> Estimates, All Radio)</a:t>
            </a:r>
            <a:endParaRPr lang="en-US" sz="3400" i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communit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66580" y="2511187"/>
            <a:ext cx="4503762" cy="1965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92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Radio &amp; TV Reaches All Americans on Every Media Platform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1653"/>
          </a:xfrm>
        </p:spPr>
        <p:txBody>
          <a:bodyPr>
            <a:normAutofit/>
          </a:bodyPr>
          <a:lstStyle/>
          <a:p>
            <a:r>
              <a:rPr lang="en-US" dirty="0" smtClean="0"/>
              <a:t>Radio - </a:t>
            </a:r>
            <a:r>
              <a:rPr lang="en-US" sz="2800" dirty="0" smtClean="0"/>
              <a:t>Universal reach </a:t>
            </a:r>
          </a:p>
          <a:p>
            <a:pPr lvl="1"/>
            <a:r>
              <a:rPr lang="en-US" sz="2800" dirty="0" smtClean="0"/>
              <a:t>91% of all Americans tune into their </a:t>
            </a:r>
            <a:br>
              <a:rPr lang="en-US" sz="2800" dirty="0" smtClean="0"/>
            </a:br>
            <a:r>
              <a:rPr lang="en-US" sz="2800" dirty="0" smtClean="0"/>
              <a:t>favorite radio station at least once a week</a:t>
            </a:r>
          </a:p>
          <a:p>
            <a:pPr lvl="1"/>
            <a:r>
              <a:rPr lang="en-US" sz="2800" dirty="0" smtClean="0"/>
              <a:t>Purchasing radio advertising guarantees </a:t>
            </a:r>
          </a:p>
          <a:p>
            <a:pPr lvl="1">
              <a:buNone/>
            </a:pPr>
            <a:r>
              <a:rPr lang="en-US" sz="2800" dirty="0" smtClean="0"/>
              <a:t>   access on new mobile platforms</a:t>
            </a:r>
          </a:p>
          <a:p>
            <a:pPr lvl="2"/>
            <a:r>
              <a:rPr lang="en-US" sz="2800" dirty="0" smtClean="0"/>
              <a:t>AT&amp;T, Sprint and T-Mobile activated FM </a:t>
            </a:r>
            <a:br>
              <a:rPr lang="en-US" sz="2800" dirty="0" smtClean="0"/>
            </a:br>
            <a:r>
              <a:rPr lang="en-US" sz="2800" dirty="0" smtClean="0"/>
              <a:t>radio receiving chips in their mobile </a:t>
            </a:r>
            <a:br>
              <a:rPr lang="en-US" sz="2800" dirty="0" smtClean="0"/>
            </a:br>
            <a:r>
              <a:rPr lang="en-US" sz="2800" dirty="0" err="1" smtClean="0"/>
              <a:t>smartphones</a:t>
            </a:r>
            <a:r>
              <a:rPr lang="en-US" sz="2800" dirty="0" smtClean="0"/>
              <a:t> </a:t>
            </a:r>
          </a:p>
          <a:p>
            <a:pPr lvl="2"/>
            <a:r>
              <a:rPr lang="en-US" sz="2800" dirty="0" smtClean="0"/>
              <a:t>Stations are streaming on-air content to all platforms</a:t>
            </a:r>
          </a:p>
          <a:p>
            <a:pPr lvl="2"/>
            <a:r>
              <a:rPr lang="en-US" sz="2800" dirty="0" smtClean="0"/>
              <a:t>Large radio companies have “apps” allowing local radio stations to be accessed on all mobile devices</a:t>
            </a:r>
          </a:p>
          <a:p>
            <a:pPr lvl="2"/>
            <a:endParaRPr lang="en-US" sz="2800" dirty="0" smtClean="0">
              <a:solidFill>
                <a:srgbClr val="FF0000"/>
              </a:solidFill>
            </a:endParaRPr>
          </a:p>
          <a:p>
            <a:pPr lvl="2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 descr="iphone_radi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65982" y="1241947"/>
            <a:ext cx="2661313" cy="3548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85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Radio &amp; TV Reaches All Americans on Every Media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7062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Television – Universal Reach</a:t>
            </a:r>
          </a:p>
          <a:p>
            <a:pPr lvl="1"/>
            <a:r>
              <a:rPr lang="en-US" sz="3200" dirty="0" smtClean="0"/>
              <a:t>Local stations can be seen by all</a:t>
            </a:r>
            <a:br>
              <a:rPr lang="en-US" sz="3200" dirty="0" smtClean="0"/>
            </a:br>
            <a:r>
              <a:rPr lang="en-US" sz="3200" dirty="0" smtClean="0"/>
              <a:t>cable and satellite subscribers </a:t>
            </a:r>
            <a:br>
              <a:rPr lang="en-US" sz="3200" dirty="0" smtClean="0"/>
            </a:br>
            <a:r>
              <a:rPr lang="en-US" sz="3200" dirty="0" smtClean="0"/>
              <a:t>on the low cost basic tier</a:t>
            </a:r>
          </a:p>
          <a:p>
            <a:pPr lvl="1"/>
            <a:r>
              <a:rPr lang="en-US" sz="3200" dirty="0" smtClean="0"/>
              <a:t>About 19.3% of US homes </a:t>
            </a:r>
            <a:br>
              <a:rPr lang="en-US" sz="3200" dirty="0" smtClean="0"/>
            </a:br>
            <a:r>
              <a:rPr lang="en-US" sz="3200" dirty="0" smtClean="0"/>
              <a:t>(59.7 million people) see TV </a:t>
            </a:r>
            <a:br>
              <a:rPr lang="en-US" sz="3200" dirty="0" smtClean="0"/>
            </a:br>
            <a:r>
              <a:rPr lang="en-US" sz="3200" dirty="0" smtClean="0"/>
              <a:t>through an antenna and do </a:t>
            </a:r>
            <a:r>
              <a:rPr lang="en-US" sz="3200" u="sng" dirty="0" smtClean="0"/>
              <a:t>not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 smtClean="0"/>
              <a:t>subscribe to cable or satellite pay </a:t>
            </a:r>
            <a:br>
              <a:rPr lang="en-US" sz="3200" dirty="0" smtClean="0"/>
            </a:br>
            <a:r>
              <a:rPr lang="en-US" sz="3200" dirty="0" smtClean="0"/>
              <a:t>TV services* </a:t>
            </a:r>
          </a:p>
          <a:p>
            <a:pPr lvl="1"/>
            <a:r>
              <a:rPr lang="en-US" sz="3200" dirty="0" smtClean="0"/>
              <a:t>Local stations are deploying their own mobile platforms</a:t>
            </a:r>
          </a:p>
          <a:p>
            <a:pPr marL="457200" lvl="1" indent="0">
              <a:buNone/>
            </a:pPr>
            <a:endParaRPr lang="en-US" sz="1900" i="1" dirty="0" smtClean="0"/>
          </a:p>
          <a:p>
            <a:pPr marL="457200" lvl="1" indent="0">
              <a:buNone/>
            </a:pPr>
            <a:r>
              <a:rPr lang="en-US" sz="1900" i="1" dirty="0" smtClean="0"/>
              <a:t>*National Association of Broadcasters citing </a:t>
            </a:r>
          </a:p>
          <a:p>
            <a:pPr marL="457200" lvl="1" indent="0">
              <a:buNone/>
            </a:pPr>
            <a:r>
              <a:rPr lang="en-US" sz="1900" i="1" dirty="0" smtClean="0"/>
              <a:t>GFK Insights, Home Technology Monitor 2013</a:t>
            </a:r>
          </a:p>
        </p:txBody>
      </p:sp>
      <p:pic>
        <p:nvPicPr>
          <p:cNvPr id="5" name="Picture 4" descr="tv_remo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38029" y="2033830"/>
            <a:ext cx="3541783" cy="2651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00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443</Words>
  <Application>Microsoft Office PowerPoint</Application>
  <PresentationFormat>Custom</PresentationFormat>
  <Paragraphs>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The Challenge:</vt:lpstr>
      <vt:lpstr>Solution:</vt:lpstr>
      <vt:lpstr>What is PEP?</vt:lpstr>
      <vt:lpstr>PEP: An Alliance with Universal, Nationwide and Regional Coverage </vt:lpstr>
      <vt:lpstr>PEP Advantages:</vt:lpstr>
      <vt:lpstr>Local Broadcasting is Ubiquitous</vt:lpstr>
      <vt:lpstr>Local Radio &amp; TV Reaches All Americans on Every Media Platform</vt:lpstr>
      <vt:lpstr>Local Radio &amp; TV Reaches All Americans on Every Media Platform</vt:lpstr>
      <vt:lpstr>Proven Record of Success</vt:lpstr>
      <vt:lpstr>PEP Documentation</vt:lpstr>
      <vt:lpstr>Additional Details:</vt:lpstr>
      <vt:lpstr>Conclusion: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Donovan</dc:creator>
  <cp:lastModifiedBy>David Donovan</cp:lastModifiedBy>
  <cp:revision>55</cp:revision>
  <dcterms:modified xsi:type="dcterms:W3CDTF">2016-02-17T23:48:01Z</dcterms:modified>
</cp:coreProperties>
</file>